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sldIdLst>
    <p:sldId id="369" r:id="rId2"/>
    <p:sldId id="352" r:id="rId3"/>
    <p:sldId id="371" r:id="rId4"/>
    <p:sldId id="372" r:id="rId5"/>
    <p:sldId id="373" r:id="rId6"/>
    <p:sldId id="374" r:id="rId7"/>
    <p:sldId id="375" r:id="rId8"/>
    <p:sldId id="376" r:id="rId9"/>
    <p:sldId id="377" r:id="rId10"/>
    <p:sldId id="378" r:id="rId11"/>
    <p:sldId id="379" r:id="rId12"/>
    <p:sldId id="380" r:id="rId13"/>
    <p:sldId id="381" r:id="rId14"/>
    <p:sldId id="382" r:id="rId15"/>
    <p:sldId id="383" r:id="rId16"/>
    <p:sldId id="384" r:id="rId17"/>
    <p:sldId id="385" r:id="rId18"/>
    <p:sldId id="386" r:id="rId19"/>
    <p:sldId id="387" r:id="rId20"/>
    <p:sldId id="310" r:id="rId21"/>
    <p:sldId id="353" r:id="rId22"/>
    <p:sldId id="354" r:id="rId23"/>
    <p:sldId id="368" r:id="rId24"/>
    <p:sldId id="355" r:id="rId25"/>
    <p:sldId id="356" r:id="rId26"/>
    <p:sldId id="357" r:id="rId27"/>
    <p:sldId id="358" r:id="rId28"/>
    <p:sldId id="359" r:id="rId29"/>
    <p:sldId id="360" r:id="rId30"/>
    <p:sldId id="361" r:id="rId31"/>
    <p:sldId id="363" r:id="rId32"/>
    <p:sldId id="362" r:id="rId33"/>
    <p:sldId id="364" r:id="rId34"/>
    <p:sldId id="365" r:id="rId35"/>
    <p:sldId id="366" r:id="rId36"/>
    <p:sldId id="367" r:id="rId37"/>
  </p:sldIdLst>
  <p:sldSz cx="12192000" cy="6858000"/>
  <p:notesSz cx="6858000" cy="9144000"/>
  <p:embeddedFontLst>
    <p:embeddedFont>
      <p:font typeface="Segoe UI Black" panose="020B0A02040204020203" pitchFamily="34" charset="0"/>
      <p:bold r:id="rId39"/>
      <p:boldItalic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Wingdings 3" panose="05040102010807070707" pitchFamily="18" charset="2"/>
      <p:regular r:id="rId45"/>
    </p:embeddedFont>
    <p:embeddedFont>
      <p:font typeface="Consolas" panose="020B0609020204030204" pitchFamily="49" charset="0"/>
      <p:regular r:id="rId46"/>
      <p:bold r:id="rId47"/>
      <p:italic r:id="rId48"/>
      <p:boldItalic r:id="rId49"/>
    </p:embeddedFont>
    <p:embeddedFont>
      <p:font typeface="Roboto Condensed Light" panose="02000000000000000000" pitchFamily="2" charset="0"/>
      <p:regular r:id="rId50"/>
      <p:italic r:id="rId51"/>
    </p:embeddedFont>
    <p:embeddedFont>
      <p:font typeface="Roboto Condensed" panose="02000000000000000000" pitchFamily="2" charset="0"/>
      <p:regular r:id="rId52"/>
      <p:bold r:id="rId53"/>
      <p:italic r:id="rId54"/>
      <p:boldItalic r:id="rId55"/>
    </p:embeddedFont>
    <p:embeddedFont>
      <p:font typeface="Wingdings 2" panose="05020102010507070707" pitchFamily="18" charset="2"/>
      <p:regular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jE9efhDU19Vw8Y7B3LtLNw==" hashData="f4ALXe5XpH386ss8gAvhQV1ehmJSbLgPU083tHqiEHlu+fCj+EWS9BCMIqSk4rng16FKg2hrPxQF7lkbaLDPLw=="/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1B92"/>
    <a:srgbClr val="673BB7"/>
    <a:srgbClr val="607D8B"/>
    <a:srgbClr val="ED524F"/>
    <a:srgbClr val="B71B1C"/>
    <a:srgbClr val="F54337"/>
    <a:srgbClr val="D81A60"/>
    <a:srgbClr val="890E4F"/>
    <a:srgbClr val="EA1E63"/>
    <a:srgbClr val="C6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48" autoAdjust="0"/>
    <p:restoredTop sz="94660"/>
  </p:normalViewPr>
  <p:slideViewPr>
    <p:cSldViewPr snapToGrid="0">
      <p:cViewPr varScale="1">
        <p:scale>
          <a:sx n="70" d="100"/>
          <a:sy n="70" d="100"/>
        </p:scale>
        <p:origin x="82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pPr/>
              <a:t>9/8/2022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13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xmlns="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xmlns="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xmlns="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xmlns="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xmlns="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1026" name="Picture 2" descr="C:\Users\Omen\Desktop\Python-Programming-Language-in-Data-Science.png"/>
          <p:cNvPicPr>
            <a:picLocks noChangeAspect="1" noChangeArrowheads="1"/>
          </p:cNvPicPr>
          <p:nvPr userDrawn="1"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025598" y="2015064"/>
            <a:ext cx="3758417" cy="1879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xmlns="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Arjun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V.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Bala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xmlns="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556000" y="6604000"/>
            <a:ext cx="50800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#3150713 (PDS)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02 - Data Science and Python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xmlns="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 cstate="print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xmlns="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Jayesh D.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Vagadiya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xmlns="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653367" y="6604000"/>
            <a:ext cx="4885267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#3150713 (PDS)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02 – Data Science and Python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xmlns="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 cstate="print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xmlns="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Arjun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V.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Bala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xmlns="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556000" y="6604000"/>
            <a:ext cx="50800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#3150713 (PDS)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02 – Data Science and Python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xmlns="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 cstate="print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xmlns="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2802A992-B18A-47D4-8497-02E7586DF58D}"/>
              </a:ext>
            </a:extLst>
          </p:cNvPr>
          <p:cNvGrpSpPr/>
          <p:nvPr userDrawn="1"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xmlns="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Arjun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V. </a:t>
            </a:r>
            <a:r>
              <a:rPr lang="en-US" baseline="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Bala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xmlns="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594100" y="6604000"/>
            <a:ext cx="5003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#3150713 (PDS)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02 – Data Science and Python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xmlns="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FE191CF5-3D57-422B-B2EB-FF235E30DB22}"/>
              </a:ext>
            </a:extLst>
          </p:cNvPr>
          <p:cNvGrpSpPr/>
          <p:nvPr userDrawn="1"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xmlns="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Arjun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V.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Bala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xmlns="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484034" y="6604000"/>
            <a:ext cx="5223933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#3150713 (PDS)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02 – Data Science and Python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xmlns="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913602D2-CAF0-4790-95E8-87990761ED0C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xmlns="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Arjun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V.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Bala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xmlns="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475567" y="6604000"/>
            <a:ext cx="5240867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#3150713 (PDS)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02 – Data Science and Python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xmlns="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15C60ED7-12D4-496E-AF73-0995BE8C12FD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pPr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90" r:id="rId8"/>
    <p:sldLayoutId id="2147483673" r:id="rId9"/>
    <p:sldLayoutId id="2147483691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1" r:id="rId16"/>
    <p:sldLayoutId id="2147483683" r:id="rId17"/>
    <p:sldLayoutId id="2147483682" r:id="rId18"/>
    <p:sldLayoutId id="2147483684" r:id="rId19"/>
    <p:sldLayoutId id="2147483685" r:id="rId20"/>
    <p:sldLayoutId id="2147483686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numpy.org/doc/stable/reference/routines.html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products/individual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anaconda.com/products/individual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137D2E-F7D0-465C-8541-F4CFBBD673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 err="1"/>
              <a:t>Jayesh.vagadiya@darshan.ac.in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527C5C63-5136-498D-B5D5-B1F6385ED3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9537133260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C4FACC96-BA70-4FDA-AB13-3B133AD498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Computer Engineering Department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3A79D48-3C85-46E3-9CAE-59240F299A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Prof. Jayesh D. </a:t>
            </a:r>
            <a:r>
              <a:rPr lang="en-IN" dirty="0" err="1"/>
              <a:t>Vagadiya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62CA4D6-180D-44EB-978C-EAE6FB447D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N" dirty="0"/>
              <a:t>Python for Data Science (PDS) (3150713)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0E0A5353-D4D5-43D7-A039-6CFC6871D6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/>
          <a:lstStyle/>
          <a:p>
            <a:r>
              <a:rPr lang="en-US" sz="4800" b="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Unit-02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Data Science </a:t>
            </a:r>
            <a:br>
              <a:rPr lang="en-US" dirty="0"/>
            </a:br>
            <a:r>
              <a:rPr lang="en-US" dirty="0"/>
              <a:t>&amp; Python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xmlns="" id="{EAC71E65-E1BB-A504-21BF-B036CF0A5C9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3569" y="5211251"/>
            <a:ext cx="1353599" cy="1353599"/>
          </a:xfrm>
        </p:spPr>
      </p:pic>
    </p:spTree>
    <p:extLst>
      <p:ext uri="{BB962C8B-B14F-4D97-AF65-F5344CB8AC3E}">
        <p14:creationId xmlns:p14="http://schemas.microsoft.com/office/powerpoint/2010/main" val="3982792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BE4979-50F8-8D47-931E-4B6DA4503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8BD5A18-0333-284A-9C9C-7F12FB09F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Anaconda's own package manager, used for updating Anaconda and packages.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646D4AA-C702-6A46-9804-510EF79732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33" y="2487444"/>
            <a:ext cx="7430428" cy="39014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328B5CC-A6C0-A84A-87A4-6B8B543D3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33" y="1446251"/>
            <a:ext cx="5196933" cy="9735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40520CF-4882-434F-8C81-C7F88B4C410C}"/>
              </a:ext>
            </a:extLst>
          </p:cNvPr>
          <p:cNvSpPr txBox="1"/>
          <p:nvPr/>
        </p:nvSpPr>
        <p:spPr>
          <a:xfrm>
            <a:off x="9433932" y="3880624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18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11D4C8-B647-FD43-93AC-5D342F1E9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52BC58D-1771-9640-8803-131A44CBD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At some point while reading, you may wish to install additional Python packages that are not included in the Anaconda distribution. In general, these can be installed with the following command: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can install package using </a:t>
            </a:r>
            <a:r>
              <a:rPr lang="en-IN" dirty="0"/>
              <a:t>pip package management tool.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You can update packages by using the </a:t>
            </a:r>
            <a:r>
              <a:rPr lang="en-IN" dirty="0" err="1"/>
              <a:t>conda</a:t>
            </a:r>
            <a:r>
              <a:rPr lang="en-IN" dirty="0"/>
              <a:t> update command: </a:t>
            </a:r>
          </a:p>
          <a:p>
            <a:endParaRPr lang="en-IN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FBAEFFE-7B61-9744-A12C-55C5CFA0C8D8}"/>
              </a:ext>
            </a:extLst>
          </p:cNvPr>
          <p:cNvSpPr/>
          <p:nvPr/>
        </p:nvSpPr>
        <p:spPr>
          <a:xfrm>
            <a:off x="523453" y="2334791"/>
            <a:ext cx="4588456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conda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install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package_name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xmlns="" id="{4A849743-AB81-B843-B985-0025388C3BA4}"/>
              </a:ext>
            </a:extLst>
          </p:cNvPr>
          <p:cNvSpPr/>
          <p:nvPr/>
        </p:nvSpPr>
        <p:spPr>
          <a:xfrm>
            <a:off x="523453" y="2005607"/>
            <a:ext cx="184060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Install new package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7E2A59B-FD5B-0643-A3BC-6D061D5E432A}"/>
              </a:ext>
            </a:extLst>
          </p:cNvPr>
          <p:cNvSpPr/>
          <p:nvPr/>
        </p:nvSpPr>
        <p:spPr>
          <a:xfrm>
            <a:off x="523453" y="3758184"/>
            <a:ext cx="4588456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pip install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package_name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8" name="Rectangle: Top Corners Rounded 6">
            <a:extLst>
              <a:ext uri="{FF2B5EF4-FFF2-40B4-BE49-F238E27FC236}">
                <a16:creationId xmlns:a16="http://schemas.microsoft.com/office/drawing/2014/main" xmlns="" id="{4CF8232A-0C8A-EF43-8FFB-072FD1534D82}"/>
              </a:ext>
            </a:extLst>
          </p:cNvPr>
          <p:cNvSpPr/>
          <p:nvPr/>
        </p:nvSpPr>
        <p:spPr>
          <a:xfrm>
            <a:off x="523452" y="3429000"/>
            <a:ext cx="2108235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Install new package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41F781A-A5D1-054E-9931-419EA546696A}"/>
              </a:ext>
            </a:extLst>
          </p:cNvPr>
          <p:cNvSpPr/>
          <p:nvPr/>
        </p:nvSpPr>
        <p:spPr>
          <a:xfrm>
            <a:off x="523452" y="5238900"/>
            <a:ext cx="4588456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conda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update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package_name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0" name="Rectangle: Top Corners Rounded 6">
            <a:extLst>
              <a:ext uri="{FF2B5EF4-FFF2-40B4-BE49-F238E27FC236}">
                <a16:creationId xmlns:a16="http://schemas.microsoft.com/office/drawing/2014/main" xmlns="" id="{21D6768B-1DCF-6F41-84FF-C32A31CC8A85}"/>
              </a:ext>
            </a:extLst>
          </p:cNvPr>
          <p:cNvSpPr/>
          <p:nvPr/>
        </p:nvSpPr>
        <p:spPr>
          <a:xfrm>
            <a:off x="523451" y="4909716"/>
            <a:ext cx="2342411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Update Existing Package</a:t>
            </a:r>
          </a:p>
        </p:txBody>
      </p:sp>
    </p:spTree>
    <p:extLst>
      <p:ext uri="{BB962C8B-B14F-4D97-AF65-F5344CB8AC3E}">
        <p14:creationId xmlns:p14="http://schemas.microsoft.com/office/powerpoint/2010/main" val="310714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 animBg="1"/>
      <p:bldP spid="4" grpId="1" build="allAtOnce" animBg="1"/>
      <p:bldP spid="6" grpId="0" animBg="1"/>
      <p:bldP spid="6" grpId="1" animBg="1"/>
      <p:bldP spid="7" grpId="0" build="p" animBg="1"/>
      <p:bldP spid="7" grpId="1" build="allAtOnce" animBg="1"/>
      <p:bldP spid="8" grpId="0" animBg="1"/>
      <p:bldP spid="8" grpId="1" animBg="1"/>
      <p:bldP spid="9" grpId="0" build="p" animBg="1"/>
      <p:bldP spid="9" grpId="1" build="allAtOnce" animBg="1"/>
      <p:bldP spid="10" grpId="0" animBg="1"/>
      <p:bldP spid="10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D3B341D-52C5-3342-9B60-06C15ADD3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vs pip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3322256-DDAB-474F-AD66-7C8EEADE2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Pip installs Python packages whereas </a:t>
            </a:r>
            <a:r>
              <a:rPr lang="en-IN" dirty="0" err="1"/>
              <a:t>conda</a:t>
            </a:r>
            <a:r>
              <a:rPr lang="en-IN" dirty="0"/>
              <a:t> installs packages which may contain software written in any language. </a:t>
            </a:r>
          </a:p>
          <a:p>
            <a:r>
              <a:rPr lang="en-IN" dirty="0"/>
              <a:t>Pip compiles from source and </a:t>
            </a:r>
            <a:r>
              <a:rPr lang="en-IN" dirty="0" err="1"/>
              <a:t>conda</a:t>
            </a:r>
            <a:r>
              <a:rPr lang="en-IN" dirty="0"/>
              <a:t> installs binaries, removing the burden of compilation</a:t>
            </a:r>
          </a:p>
          <a:p>
            <a:r>
              <a:rPr lang="en-IN" dirty="0" err="1"/>
              <a:t>Conda</a:t>
            </a:r>
            <a:r>
              <a:rPr lang="en-IN" dirty="0"/>
              <a:t> creates language-agnostic environments natively whereas pip relies on </a:t>
            </a:r>
            <a:r>
              <a:rPr lang="en-IN" dirty="0" err="1"/>
              <a:t>virtualenv</a:t>
            </a:r>
            <a:r>
              <a:rPr lang="en-IN" dirty="0"/>
              <a:t> to manage only Python environments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38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E19BD9-0BFB-DE47-8369-AC3CBBFE0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Integrated Development Environments (IDEs) and Text Editors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9A534B5-320B-1E48-B935-62EC773BC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of the editor for python you can explore.</a:t>
            </a:r>
          </a:p>
          <a:p>
            <a:pPr lvl="1"/>
            <a:r>
              <a:rPr lang="en-IN" dirty="0" err="1"/>
              <a:t>PyDev</a:t>
            </a:r>
            <a:r>
              <a:rPr lang="en-IN" dirty="0"/>
              <a:t> (free), an IDE built on the Eclipse platform </a:t>
            </a:r>
          </a:p>
          <a:p>
            <a:pPr lvl="1"/>
            <a:r>
              <a:rPr lang="en-IN" dirty="0"/>
              <a:t>PyCharm from JetBrains (subscription-based for commercial users, free for open source developers) </a:t>
            </a:r>
          </a:p>
          <a:p>
            <a:pPr lvl="1"/>
            <a:r>
              <a:rPr lang="en-IN" dirty="0"/>
              <a:t>Python Tools for Visual Studio (for Windows users) </a:t>
            </a:r>
          </a:p>
          <a:p>
            <a:pPr lvl="1"/>
            <a:r>
              <a:rPr lang="en-IN" dirty="0"/>
              <a:t>Spyder (free), an IDE currently shipped with Anaconda </a:t>
            </a:r>
          </a:p>
          <a:p>
            <a:pPr lvl="1"/>
            <a:r>
              <a:rPr lang="en-IN" dirty="0"/>
              <a:t>Komodo IDE (commercial) </a:t>
            </a:r>
          </a:p>
          <a:p>
            <a:pPr marL="457200" lvl="1" indent="0">
              <a:buNone/>
            </a:pPr>
            <a:endParaRPr lang="en-IN" dirty="0"/>
          </a:p>
          <a:p>
            <a:r>
              <a:rPr lang="en-IN" dirty="0"/>
              <a:t>Due to the popularity of Python, most text editors, like Atom and Sublime Text 2, have excellent Python support. </a:t>
            </a:r>
          </a:p>
          <a:p>
            <a:pPr lvl="1"/>
            <a:endParaRPr lang="en-IN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39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E4CF6-06D0-8240-B149-4A5FE881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IPython</a:t>
            </a:r>
            <a:r>
              <a:rPr lang="en-US" dirty="0"/>
              <a:t>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AC11D2D-E59F-9541-BBB1-D3E9D19C7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IPython</a:t>
            </a:r>
            <a:r>
              <a:rPr lang="en-US" dirty="0"/>
              <a:t> is a powerful interactive Python interpreter that is more interactive comparing to the standard interpreter.</a:t>
            </a:r>
          </a:p>
          <a:p>
            <a:r>
              <a:rPr lang="en-IN" dirty="0"/>
              <a:t>To get the standard Python interpreter you type</a:t>
            </a:r>
            <a:r>
              <a:rPr lang="en-IN" dirty="0">
                <a:solidFill>
                  <a:srgbClr val="C62827"/>
                </a:solidFill>
              </a:rPr>
              <a:t> python </a:t>
            </a:r>
            <a:r>
              <a:rPr lang="en-IN" dirty="0"/>
              <a:t>and you will get the &gt;&gt;&gt; prompt from where can work.</a:t>
            </a:r>
          </a:p>
          <a:p>
            <a:r>
              <a:rPr lang="en-IN" dirty="0"/>
              <a:t>To get </a:t>
            </a:r>
            <a:r>
              <a:rPr lang="en-IN" dirty="0" err="1"/>
              <a:t>IPython</a:t>
            </a:r>
            <a:r>
              <a:rPr lang="en-IN" dirty="0"/>
              <a:t> interpreter, you need to install it first. </a:t>
            </a:r>
            <a:r>
              <a:rPr lang="en-IN" dirty="0">
                <a:solidFill>
                  <a:srgbClr val="C62827"/>
                </a:solidFill>
              </a:rPr>
              <a:t>pip install </a:t>
            </a:r>
            <a:r>
              <a:rPr lang="en-IN" dirty="0" err="1">
                <a:solidFill>
                  <a:srgbClr val="C62827"/>
                </a:solidFill>
              </a:rPr>
              <a:t>ipython</a:t>
            </a:r>
            <a:r>
              <a:rPr lang="en-IN" dirty="0"/>
              <a:t>. You type </a:t>
            </a:r>
            <a:r>
              <a:rPr lang="en-IN" dirty="0" err="1"/>
              <a:t>ipythonand</a:t>
            </a:r>
            <a:r>
              <a:rPr lang="en-IN" dirty="0"/>
              <a:t> you get In [1]: as a prompt and you get In [2]: for the next command. </a:t>
            </a:r>
          </a:p>
          <a:p>
            <a:r>
              <a:rPr lang="en-IN" dirty="0"/>
              <a:t>Looks like a command line Jupiter notebook if you used that before.</a:t>
            </a:r>
          </a:p>
          <a:p>
            <a:r>
              <a:rPr lang="en-IN" dirty="0"/>
              <a:t>You can use [Tab] to autocomplete as shown in the image. 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59838CB-740D-EE46-A843-89B085CC0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46" y="4117123"/>
            <a:ext cx="6180713" cy="236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59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04A563-1CAA-3343-8C76-2240C930A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Running the Jupyter Notebook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D82E3F5-0602-0343-9B94-0F4312DC9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One of the major components of the </a:t>
            </a:r>
            <a:r>
              <a:rPr lang="en-IN" dirty="0" err="1"/>
              <a:t>Jupyter</a:t>
            </a:r>
            <a:r>
              <a:rPr lang="en-IN" dirty="0"/>
              <a:t> project is the </a:t>
            </a:r>
            <a:r>
              <a:rPr lang="en-IN" i="1" dirty="0"/>
              <a:t>notebook</a:t>
            </a:r>
            <a:r>
              <a:rPr lang="en-IN" dirty="0"/>
              <a:t>, a type of </a:t>
            </a:r>
            <a:r>
              <a:rPr lang="en-IN" dirty="0" err="1"/>
              <a:t>interac</a:t>
            </a:r>
            <a:r>
              <a:rPr lang="en-IN" dirty="0"/>
              <a:t>‐ </a:t>
            </a:r>
            <a:r>
              <a:rPr lang="en-IN" dirty="0" err="1"/>
              <a:t>tive</a:t>
            </a:r>
            <a:r>
              <a:rPr lang="en-IN" dirty="0"/>
              <a:t> document for code, text (with or without markup), data visualizations, and other output. </a:t>
            </a:r>
          </a:p>
          <a:p>
            <a:r>
              <a:rPr lang="en-IN" dirty="0"/>
              <a:t>Python’s </a:t>
            </a:r>
            <a:r>
              <a:rPr lang="en-IN" dirty="0" err="1"/>
              <a:t>Jupyter</a:t>
            </a:r>
            <a:r>
              <a:rPr lang="en-IN" dirty="0"/>
              <a:t> kernel uses the </a:t>
            </a:r>
            <a:r>
              <a:rPr lang="en-IN" dirty="0" err="1"/>
              <a:t>IPython</a:t>
            </a:r>
            <a:r>
              <a:rPr lang="en-IN" dirty="0"/>
              <a:t> system for its underlying </a:t>
            </a:r>
            <a:r>
              <a:rPr lang="en-IN" dirty="0" err="1"/>
              <a:t>behavior</a:t>
            </a:r>
            <a:r>
              <a:rPr lang="en-IN" dirty="0"/>
              <a:t>. </a:t>
            </a:r>
          </a:p>
          <a:p>
            <a:r>
              <a:rPr lang="en-IN" dirty="0"/>
              <a:t>To start up </a:t>
            </a:r>
            <a:r>
              <a:rPr lang="en-IN" dirty="0" err="1"/>
              <a:t>Jupyter</a:t>
            </a:r>
            <a:r>
              <a:rPr lang="en-IN" dirty="0"/>
              <a:t>, run the command </a:t>
            </a:r>
            <a:r>
              <a:rPr lang="en-IN" dirty="0" err="1"/>
              <a:t>jupyter</a:t>
            </a:r>
            <a:r>
              <a:rPr lang="en-IN" dirty="0"/>
              <a:t> notebook in a terminal: 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FE30E26-7EB4-3E47-8D40-80BB8DAD5E95}"/>
              </a:ext>
            </a:extLst>
          </p:cNvPr>
          <p:cNvSpPr/>
          <p:nvPr/>
        </p:nvSpPr>
        <p:spPr>
          <a:xfrm>
            <a:off x="478848" y="2981562"/>
            <a:ext cx="221974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jupyter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notebook </a:t>
            </a:r>
          </a:p>
        </p:txBody>
      </p:sp>
      <p:sp>
        <p:nvSpPr>
          <p:cNvPr id="5" name="Rectangle: Top Corners Rounded 6">
            <a:extLst>
              <a:ext uri="{FF2B5EF4-FFF2-40B4-BE49-F238E27FC236}">
                <a16:creationId xmlns:a16="http://schemas.microsoft.com/office/drawing/2014/main" xmlns="" id="{89D2F9B6-10F5-8D48-9258-BFC86981E801}"/>
              </a:ext>
            </a:extLst>
          </p:cNvPr>
          <p:cNvSpPr/>
          <p:nvPr/>
        </p:nvSpPr>
        <p:spPr>
          <a:xfrm>
            <a:off x="478848" y="2652378"/>
            <a:ext cx="184060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Start </a:t>
            </a:r>
            <a:r>
              <a:rPr lang="en-IN" sz="1600" dirty="0" err="1"/>
              <a:t>Jupyter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025" name="Picture 1" descr="page38image132885760">
            <a:extLst>
              <a:ext uri="{FF2B5EF4-FFF2-40B4-BE49-F238E27FC236}">
                <a16:creationId xmlns:a16="http://schemas.microsoft.com/office/drawing/2014/main" xmlns="" id="{C2682722-0829-3E48-ABCC-B2F4B54AD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38image132885952">
            <a:extLst>
              <a:ext uri="{FF2B5EF4-FFF2-40B4-BE49-F238E27FC236}">
                <a16:creationId xmlns:a16="http://schemas.microsoft.com/office/drawing/2014/main" xmlns="" id="{68DA9AD0-C183-9E43-8880-0E7678903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38image132886144">
            <a:extLst>
              <a:ext uri="{FF2B5EF4-FFF2-40B4-BE49-F238E27FC236}">
                <a16:creationId xmlns:a16="http://schemas.microsoft.com/office/drawing/2014/main" xmlns="" id="{F58E468A-2599-A54C-ACA2-0E515B172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84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ge38image50913408">
            <a:extLst>
              <a:ext uri="{FF2B5EF4-FFF2-40B4-BE49-F238E27FC236}">
                <a16:creationId xmlns:a16="http://schemas.microsoft.com/office/drawing/2014/main" xmlns="" id="{65447718-A359-BD44-9865-89C328676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902" y="2652378"/>
            <a:ext cx="6632996" cy="339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page38image132886336">
            <a:extLst>
              <a:ext uri="{FF2B5EF4-FFF2-40B4-BE49-F238E27FC236}">
                <a16:creationId xmlns:a16="http://schemas.microsoft.com/office/drawing/2014/main" xmlns="" id="{7436B368-762B-B540-9EDF-DCEE64E88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84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age38image132886528">
            <a:extLst>
              <a:ext uri="{FF2B5EF4-FFF2-40B4-BE49-F238E27FC236}">
                <a16:creationId xmlns:a16="http://schemas.microsoft.com/office/drawing/2014/main" xmlns="" id="{C7A9BB6D-A7B9-A145-A0E9-2BDF07E53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15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FA80D6-B8FB-FC44-89AD-A158D64D0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Introspection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4F635F8-F54A-9248-B7AA-7D60596C1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Using a question mark (?) before or after a variable will display some general </a:t>
            </a:r>
            <a:r>
              <a:rPr lang="en-IN" dirty="0" err="1"/>
              <a:t>infor</a:t>
            </a:r>
            <a:r>
              <a:rPr lang="en-IN" dirty="0"/>
              <a:t>‐ </a:t>
            </a:r>
            <a:r>
              <a:rPr lang="en-IN" dirty="0" err="1"/>
              <a:t>mation</a:t>
            </a:r>
            <a:r>
              <a:rPr lang="en-IN" dirty="0"/>
              <a:t> about the object: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IN" dirty="0"/>
              <a:t>Then using ? shows us the docstring if defined.</a:t>
            </a:r>
          </a:p>
          <a:p>
            <a:r>
              <a:rPr lang="en-IN" dirty="0"/>
              <a:t>Using ?? will also show the function’s source code if possible: 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170C5FC-638E-4342-A189-96E2E1AE56C6}"/>
              </a:ext>
            </a:extLst>
          </p:cNvPr>
          <p:cNvSpPr/>
          <p:nvPr/>
        </p:nvSpPr>
        <p:spPr>
          <a:xfrm>
            <a:off x="1449659" y="2001867"/>
            <a:ext cx="3880624" cy="2554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b=[1,2,3]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b?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Consolas"/>
              </a:rPr>
            </a:br>
            <a:r>
              <a:rPr lang="en-US" sz="1600" dirty="0">
                <a:solidFill>
                  <a:srgbClr val="000000"/>
                </a:solidFill>
                <a:latin typeface="Consolas"/>
              </a:rPr>
              <a:t>Type: list</a:t>
            </a:r>
            <a:br>
              <a:rPr lang="en-US" sz="1600" dirty="0">
                <a:solidFill>
                  <a:srgbClr val="000000"/>
                </a:solidFill>
                <a:latin typeface="Consolas"/>
              </a:rPr>
            </a:br>
            <a:r>
              <a:rPr lang="en-US" sz="1600" dirty="0">
                <a:solidFill>
                  <a:srgbClr val="000000"/>
                </a:solidFill>
                <a:latin typeface="Consolas"/>
              </a:rPr>
              <a:t>String Form:[1, 2, 3]</a:t>
            </a:r>
            <a:br>
              <a:rPr lang="en-US" sz="1600" dirty="0">
                <a:solidFill>
                  <a:srgbClr val="000000"/>
                </a:solidFill>
                <a:latin typeface="Consolas"/>
              </a:rPr>
            </a:br>
            <a:r>
              <a:rPr lang="en-US" sz="1600" dirty="0">
                <a:solidFill>
                  <a:srgbClr val="000000"/>
                </a:solidFill>
                <a:latin typeface="Consolas"/>
              </a:rPr>
              <a:t>Length: 3</a:t>
            </a:r>
            <a:br>
              <a:rPr lang="en-US" sz="1600" dirty="0">
                <a:solidFill>
                  <a:srgbClr val="000000"/>
                </a:solidFill>
                <a:latin typeface="Consolas"/>
              </a:rPr>
            </a:br>
            <a:r>
              <a:rPr lang="en-US" sz="1600" dirty="0">
                <a:solidFill>
                  <a:srgbClr val="000000"/>
                </a:solidFill>
                <a:latin typeface="Consolas"/>
              </a:rPr>
              <a:t>Docstring:</a:t>
            </a:r>
            <a:br>
              <a:rPr lang="en-US" sz="1600" dirty="0">
                <a:solidFill>
                  <a:srgbClr val="000000"/>
                </a:solidFill>
                <a:latin typeface="Consolas"/>
              </a:rPr>
            </a:br>
            <a:r>
              <a:rPr lang="en-US" sz="1600" dirty="0">
                <a:solidFill>
                  <a:srgbClr val="000000"/>
                </a:solidFill>
                <a:latin typeface="Consolas"/>
              </a:rPr>
              <a:t>list() -&gt; new empty list</a:t>
            </a:r>
            <a:br>
              <a:rPr lang="en-US" sz="1600" dirty="0">
                <a:solidFill>
                  <a:srgbClr val="000000"/>
                </a:solidFill>
                <a:latin typeface="Consolas"/>
              </a:rPr>
            </a:br>
            <a:r>
              <a:rPr lang="en-US" sz="1600" dirty="0">
                <a:solidFill>
                  <a:srgbClr val="000000"/>
                </a:solidFill>
                <a:latin typeface="Consolas"/>
              </a:rPr>
              <a:t>list(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iterable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 -&gt; new list initialized from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iterable's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items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96D18DF-BA82-F949-B215-565C61CB2B21}"/>
              </a:ext>
            </a:extLst>
          </p:cNvPr>
          <p:cNvSpPr/>
          <p:nvPr/>
        </p:nvSpPr>
        <p:spPr>
          <a:xfrm>
            <a:off x="512302" y="2001867"/>
            <a:ext cx="937357" cy="25545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rgbClr val="000000"/>
                </a:solidFill>
                <a:latin typeface="Consolas"/>
              </a:rPr>
              <a:t>In[1]: In[2]: </a:t>
            </a:r>
            <a:endParaRPr lang="en-IN" sz="16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  <a:p>
            <a:pPr algn="r"/>
            <a:endParaRPr lang="en-IN" sz="16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  <a:p>
            <a:pPr algn="r"/>
            <a:endParaRPr lang="en-IN" sz="16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  <a:p>
            <a:pPr algn="r"/>
            <a:endParaRPr lang="en-IN" sz="16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  <a:p>
            <a:pPr algn="r"/>
            <a:endParaRPr lang="en-IN" sz="16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  <a:p>
            <a:pPr algn="r"/>
            <a:endParaRPr lang="en-IN" sz="16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  <a:p>
            <a:pPr algn="r"/>
            <a:endParaRPr lang="en-IN" sz="16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  <a:p>
            <a:pPr algn="r"/>
            <a:endParaRPr lang="en-IN" sz="16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  <a:p>
            <a:pPr algn="r"/>
            <a:endParaRPr lang="en-IN" sz="16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xmlns="" id="{9883D395-E79A-B040-B245-8088506BBD63}"/>
              </a:ext>
            </a:extLst>
          </p:cNvPr>
          <p:cNvSpPr/>
          <p:nvPr/>
        </p:nvSpPr>
        <p:spPr>
          <a:xfrm>
            <a:off x="512302" y="1672683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/>
              <a:t>Introspection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4AD5B75-241F-934C-A0FF-7C42A96FA371}"/>
              </a:ext>
            </a:extLst>
          </p:cNvPr>
          <p:cNvSpPr/>
          <p:nvPr/>
        </p:nvSpPr>
        <p:spPr>
          <a:xfrm>
            <a:off x="6720468" y="2001867"/>
            <a:ext cx="4959230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add_numbers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??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Consolas"/>
              </a:rPr>
            </a:br>
            <a:r>
              <a:rPr lang="en-US" sz="1600" dirty="0">
                <a:solidFill>
                  <a:srgbClr val="000000"/>
                </a:solidFill>
                <a:latin typeface="Consolas"/>
              </a:rPr>
              <a:t>Signature: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add_numbers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(a, b) Source:</a:t>
            </a:r>
            <a:br>
              <a:rPr lang="en-US" sz="1600" dirty="0">
                <a:solidFill>
                  <a:srgbClr val="000000"/>
                </a:solidFill>
                <a:latin typeface="Consolas"/>
              </a:rPr>
            </a:br>
            <a:r>
              <a:rPr lang="en-US" sz="1600" dirty="0">
                <a:solidFill>
                  <a:srgbClr val="000000"/>
                </a:solidFill>
                <a:latin typeface="Consolas"/>
              </a:rPr>
              <a:t>def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add_numbers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(a, b): 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Consolas"/>
              </a:rPr>
              <a:t>""" 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Consolas"/>
              </a:rPr>
              <a:t>Add two numbers together Returns</a:t>
            </a:r>
            <a:br>
              <a:rPr lang="en-US" sz="1600" dirty="0">
                <a:solidFill>
                  <a:srgbClr val="000000"/>
                </a:solidFill>
                <a:latin typeface="Consolas"/>
              </a:rPr>
            </a:br>
            <a:r>
              <a:rPr lang="en-US" sz="1600" dirty="0">
                <a:solidFill>
                  <a:srgbClr val="000000"/>
                </a:solidFill>
                <a:latin typeface="Consolas"/>
              </a:rPr>
              <a:t>-------</a:t>
            </a:r>
            <a:br>
              <a:rPr lang="en-US" sz="1600" dirty="0">
                <a:solidFill>
                  <a:srgbClr val="000000"/>
                </a:solidFill>
                <a:latin typeface="Consolas"/>
              </a:rPr>
            </a:br>
            <a:r>
              <a:rPr lang="en-US" sz="1600" dirty="0" err="1">
                <a:solidFill>
                  <a:srgbClr val="000000"/>
                </a:solidFill>
                <a:latin typeface="Consolas"/>
              </a:rPr>
              <a:t>the_sum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: type of arguments 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Consolas"/>
              </a:rPr>
              <a:t>"""</a:t>
            </a:r>
            <a:br>
              <a:rPr lang="en-US" sz="1600" dirty="0">
                <a:solidFill>
                  <a:srgbClr val="000000"/>
                </a:solidFill>
                <a:latin typeface="Consolas"/>
              </a:rPr>
            </a:br>
            <a:r>
              <a:rPr lang="en-US" sz="1600" dirty="0">
                <a:solidFill>
                  <a:srgbClr val="000000"/>
                </a:solidFill>
                <a:latin typeface="Consolas"/>
              </a:rPr>
              <a:t>return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a+b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File: &lt;ipython-input-9-6a548a216e27&gt; Type: function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97A8872-79DB-0448-9F3A-6BC19F9B2981}"/>
              </a:ext>
            </a:extLst>
          </p:cNvPr>
          <p:cNvSpPr/>
          <p:nvPr/>
        </p:nvSpPr>
        <p:spPr>
          <a:xfrm>
            <a:off x="5783111" y="2001867"/>
            <a:ext cx="93735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rgbClr val="000000"/>
                </a:solidFill>
                <a:latin typeface="Consolas"/>
              </a:rPr>
              <a:t>In[1]:</a:t>
            </a:r>
            <a:endParaRPr lang="en-IN" sz="16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  <a:p>
            <a:pPr algn="r"/>
            <a:endParaRPr lang="en-IN" sz="16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  <a:p>
            <a:pPr algn="r"/>
            <a:endParaRPr lang="en-IN" sz="16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  <a:p>
            <a:pPr algn="r"/>
            <a:endParaRPr lang="en-IN" sz="16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  <a:p>
            <a:pPr algn="r"/>
            <a:endParaRPr lang="en-IN" sz="16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  <a:p>
            <a:pPr algn="r"/>
            <a:endParaRPr lang="en-IN" sz="16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  <a:p>
            <a:pPr algn="r"/>
            <a:endParaRPr lang="en-IN" sz="16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  <a:p>
            <a:pPr algn="r"/>
            <a:endParaRPr lang="en-IN" sz="16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  <a:p>
            <a:pPr algn="r"/>
            <a:endParaRPr lang="en-IN" sz="16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: Top Corners Rounded 6">
            <a:extLst>
              <a:ext uri="{FF2B5EF4-FFF2-40B4-BE49-F238E27FC236}">
                <a16:creationId xmlns:a16="http://schemas.microsoft.com/office/drawing/2014/main" xmlns="" id="{9B6CA047-794D-CE4F-A2C3-BE6A63136D16}"/>
              </a:ext>
            </a:extLst>
          </p:cNvPr>
          <p:cNvSpPr/>
          <p:nvPr/>
        </p:nvSpPr>
        <p:spPr>
          <a:xfrm>
            <a:off x="5783111" y="1672683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/>
              <a:t>Introspection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65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animBg="1"/>
      <p:bldP spid="6" grpId="0" animBg="1"/>
      <p:bldP spid="7" grpId="0" build="p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45EFB0-8191-974B-ABA2-FD17218AB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%run Command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DF8714-A3C0-7A48-9A2E-9D163BB10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You can run any file as a Python program inside the environment of your </a:t>
            </a:r>
            <a:r>
              <a:rPr lang="en-IN" dirty="0" err="1"/>
              <a:t>IPython</a:t>
            </a:r>
            <a:r>
              <a:rPr lang="en-IN" dirty="0"/>
              <a:t> session using the %run command.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All of the variables (imports, functions, and </a:t>
            </a:r>
            <a:r>
              <a:rPr lang="en-US" dirty="0" err="1"/>
              <a:t>globals</a:t>
            </a:r>
            <a:r>
              <a:rPr lang="en-US" dirty="0"/>
              <a:t>) defined in the file (up until an exception, if any, is raised) will then be accessible in the </a:t>
            </a:r>
            <a:r>
              <a:rPr lang="en-US" dirty="0" err="1"/>
              <a:t>IPython</a:t>
            </a:r>
            <a:r>
              <a:rPr lang="en-US" dirty="0"/>
              <a:t> shell: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1BAFF25-3CFD-D543-9D3B-44126B06CF88}"/>
              </a:ext>
            </a:extLst>
          </p:cNvPr>
          <p:cNvSpPr/>
          <p:nvPr/>
        </p:nvSpPr>
        <p:spPr>
          <a:xfrm>
            <a:off x="911934" y="2318771"/>
            <a:ext cx="3280925" cy="2062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0000FF"/>
                </a:solidFill>
                <a:latin typeface="Menlo" panose="020B0609030804020204" pitchFamily="49" charset="0"/>
              </a:rPr>
              <a:t>def</a:t>
            </a:r>
            <a:r>
              <a:rPr lang="en-IN" sz="1600" dirty="0">
                <a:solidFill>
                  <a:srgbClr val="000000"/>
                </a:solidFill>
                <a:latin typeface="Menlo" panose="020B0609030804020204" pitchFamily="49" charset="0"/>
              </a:rPr>
              <a:t> f(x, y, z): </a:t>
            </a:r>
          </a:p>
          <a:p>
            <a:r>
              <a:rPr lang="en-IN" sz="1600" dirty="0">
                <a:solidFill>
                  <a:srgbClr val="0000FF"/>
                </a:solidFill>
                <a:latin typeface="Menlo" panose="020B0609030804020204" pitchFamily="49" charset="0"/>
              </a:rPr>
              <a:t>	return</a:t>
            </a:r>
            <a:r>
              <a:rPr lang="en-IN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IN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x+y</a:t>
            </a:r>
            <a:r>
              <a:rPr lang="en-IN" sz="1600" dirty="0">
                <a:solidFill>
                  <a:srgbClr val="000000"/>
                </a:solidFill>
                <a:latin typeface="Menlo" panose="020B0609030804020204" pitchFamily="49" charset="0"/>
              </a:rPr>
              <a:t>)/z</a:t>
            </a:r>
          </a:p>
          <a:p>
            <a:endParaRPr lang="en-IN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IN" sz="1600" dirty="0">
                <a:solidFill>
                  <a:srgbClr val="000000"/>
                </a:solidFill>
                <a:latin typeface="Menlo" panose="020B0609030804020204" pitchFamily="49" charset="0"/>
              </a:rPr>
              <a:t>a=</a:t>
            </a:r>
            <a:r>
              <a:rPr lang="en-IN" sz="1600" dirty="0">
                <a:solidFill>
                  <a:srgbClr val="098658"/>
                </a:solidFill>
                <a:latin typeface="Menlo" panose="020B0609030804020204" pitchFamily="49" charset="0"/>
              </a:rPr>
              <a:t>5</a:t>
            </a:r>
            <a:r>
              <a:rPr lang="en-I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IN" sz="1600" dirty="0">
                <a:solidFill>
                  <a:srgbClr val="000000"/>
                </a:solidFill>
                <a:latin typeface="Menlo" panose="020B0609030804020204" pitchFamily="49" charset="0"/>
              </a:rPr>
              <a:t>b=</a:t>
            </a:r>
            <a:r>
              <a:rPr lang="en-IN" sz="1600" dirty="0">
                <a:solidFill>
                  <a:srgbClr val="098658"/>
                </a:solidFill>
                <a:latin typeface="Menlo" panose="020B0609030804020204" pitchFamily="49" charset="0"/>
              </a:rPr>
              <a:t>6</a:t>
            </a:r>
            <a:r>
              <a:rPr lang="en-I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IN" sz="1600" dirty="0">
                <a:solidFill>
                  <a:srgbClr val="000000"/>
                </a:solidFill>
                <a:latin typeface="Menlo" panose="020B0609030804020204" pitchFamily="49" charset="0"/>
              </a:rPr>
              <a:t>c=</a:t>
            </a:r>
            <a:r>
              <a:rPr lang="en-IN" sz="1600" dirty="0">
                <a:solidFill>
                  <a:srgbClr val="098658"/>
                </a:solidFill>
                <a:latin typeface="Menlo" panose="020B0609030804020204" pitchFamily="49" charset="0"/>
              </a:rPr>
              <a:t>7.5</a:t>
            </a:r>
            <a:endParaRPr lang="en-IN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IN" sz="1600" dirty="0">
                <a:solidFill>
                  <a:srgbClr val="000000"/>
                </a:solidFill>
                <a:latin typeface="Menlo" panose="020B0609030804020204" pitchFamily="49" charset="0"/>
              </a:rPr>
              <a:t/>
            </a:r>
            <a:br>
              <a:rPr lang="en-IN" sz="16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IN" sz="1600" dirty="0">
                <a:solidFill>
                  <a:srgbClr val="000000"/>
                </a:solidFill>
                <a:latin typeface="Menlo" panose="020B0609030804020204" pitchFamily="49" charset="0"/>
              </a:rPr>
              <a:t>result = f(a, b, c)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D84C16F-E448-874F-91A5-7BB4A5BEF1C8}"/>
              </a:ext>
            </a:extLst>
          </p:cNvPr>
          <p:cNvSpPr/>
          <p:nvPr/>
        </p:nvSpPr>
        <p:spPr>
          <a:xfrm>
            <a:off x="411941" y="2318771"/>
            <a:ext cx="499993" cy="20621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xmlns="" id="{5A550B39-7BC2-B84C-ADDB-BF9548376E90}"/>
              </a:ext>
            </a:extLst>
          </p:cNvPr>
          <p:cNvSpPr/>
          <p:nvPr/>
        </p:nvSpPr>
        <p:spPr>
          <a:xfrm>
            <a:off x="411941" y="1989587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demo.py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742CB78-A93A-8E45-B184-145C5A65F53C}"/>
              </a:ext>
            </a:extLst>
          </p:cNvPr>
          <p:cNvSpPr/>
          <p:nvPr/>
        </p:nvSpPr>
        <p:spPr>
          <a:xfrm>
            <a:off x="5999355" y="1819848"/>
            <a:ext cx="3880624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%run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demo.py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endParaRPr lang="en-IN" dirty="0"/>
          </a:p>
          <a:p>
            <a:r>
              <a:rPr lang="en-IN" dirty="0"/>
              <a:t>c</a:t>
            </a:r>
          </a:p>
          <a:p>
            <a:r>
              <a:rPr lang="en-IN" dirty="0"/>
              <a:t>7.5 </a:t>
            </a:r>
          </a:p>
          <a:p>
            <a:r>
              <a:rPr lang="en-IN" dirty="0"/>
              <a:t> 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result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1.4666666666666666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1342FEE-3DC2-7947-876E-0F19CEB2034D}"/>
              </a:ext>
            </a:extLst>
          </p:cNvPr>
          <p:cNvSpPr/>
          <p:nvPr/>
        </p:nvSpPr>
        <p:spPr>
          <a:xfrm>
            <a:off x="4780492" y="1819848"/>
            <a:ext cx="1218863" cy="2031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rgbClr val="000000"/>
                </a:solidFill>
                <a:latin typeface="Consolas"/>
              </a:rPr>
              <a:t>In[1]:</a:t>
            </a:r>
          </a:p>
          <a:p>
            <a:pPr algn="r"/>
            <a:endParaRPr lang="en-US" dirty="0">
              <a:solidFill>
                <a:srgbClr val="000000"/>
              </a:solidFill>
              <a:latin typeface="Consolas"/>
            </a:endParaRPr>
          </a:p>
          <a:p>
            <a:pPr algn="r"/>
            <a:r>
              <a:rPr lang="en-US" dirty="0">
                <a:solidFill>
                  <a:srgbClr val="000000"/>
                </a:solidFill>
                <a:latin typeface="Consolas"/>
              </a:rPr>
              <a:t>In[2]:</a:t>
            </a:r>
          </a:p>
          <a:p>
            <a:pPr algn="r"/>
            <a:r>
              <a:rPr lang="en-US" dirty="0">
                <a:solidFill>
                  <a:srgbClr val="000000"/>
                </a:solidFill>
                <a:latin typeface="Consolas"/>
              </a:rPr>
              <a:t>Out[2]:</a:t>
            </a:r>
          </a:p>
          <a:p>
            <a:pPr algn="r"/>
            <a:endParaRPr lang="en-US" dirty="0">
              <a:solidFill>
                <a:srgbClr val="000000"/>
              </a:solidFill>
              <a:latin typeface="Consolas"/>
            </a:endParaRPr>
          </a:p>
          <a:p>
            <a:pPr algn="r"/>
            <a:r>
              <a:rPr lang="en-US" dirty="0">
                <a:solidFill>
                  <a:srgbClr val="000000"/>
                </a:solidFill>
                <a:latin typeface="Consolas"/>
              </a:rPr>
              <a:t>In[3]:</a:t>
            </a:r>
          </a:p>
          <a:p>
            <a:pPr algn="r"/>
            <a:r>
              <a:rPr lang="en-US" dirty="0">
                <a:solidFill>
                  <a:srgbClr val="000000"/>
                </a:solidFill>
                <a:latin typeface="Consolas"/>
              </a:rPr>
              <a:t>Out[3]: 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1" name="Rectangle: Top Corners Rounded 6">
            <a:extLst>
              <a:ext uri="{FF2B5EF4-FFF2-40B4-BE49-F238E27FC236}">
                <a16:creationId xmlns:a16="http://schemas.microsoft.com/office/drawing/2014/main" xmlns="" id="{2E0AC7E9-6E7B-A44E-BF58-D6C0A2B0B7C8}"/>
              </a:ext>
            </a:extLst>
          </p:cNvPr>
          <p:cNvSpPr/>
          <p:nvPr/>
        </p:nvSpPr>
        <p:spPr>
          <a:xfrm>
            <a:off x="4780492" y="1490664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 err="1"/>
              <a:t>lPython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698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animBg="1"/>
      <p:bldP spid="6" grpId="0" animBg="1"/>
      <p:bldP spid="9" grpId="0" uiExpand="1" build="p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1D79D4-58AB-124C-8E12-3E529DB83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9CEFEF4-CF56-174E-95A6-0D059BCBC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IPython’s</a:t>
            </a:r>
            <a:r>
              <a:rPr lang="en-IN" dirty="0"/>
              <a:t> special commands (which are not built into Python itself) are known as “magic” commands. </a:t>
            </a:r>
          </a:p>
          <a:p>
            <a:r>
              <a:rPr lang="en-IN" dirty="0"/>
              <a:t>These are designed to facilitate common tasks and enable you to easily control the </a:t>
            </a:r>
            <a:r>
              <a:rPr lang="en-IN" dirty="0" err="1"/>
              <a:t>behavior</a:t>
            </a:r>
            <a:r>
              <a:rPr lang="en-IN" dirty="0"/>
              <a:t> of the </a:t>
            </a:r>
            <a:r>
              <a:rPr lang="en-IN" dirty="0" err="1"/>
              <a:t>IPython</a:t>
            </a:r>
            <a:r>
              <a:rPr lang="en-IN" dirty="0"/>
              <a:t> system. </a:t>
            </a:r>
          </a:p>
          <a:p>
            <a:r>
              <a:rPr lang="en-IN" dirty="0"/>
              <a:t>magic command is any command prefixed by the percent symbol % </a:t>
            </a:r>
          </a:p>
          <a:p>
            <a:r>
              <a:rPr lang="en-IN" dirty="0"/>
              <a:t>For example, you can check the execution time of any Python statement, such as a matrix multiplication, using the %</a:t>
            </a:r>
            <a:r>
              <a:rPr lang="en-IN" dirty="0" err="1"/>
              <a:t>timeit</a:t>
            </a:r>
            <a:r>
              <a:rPr lang="en-IN" dirty="0"/>
              <a:t> magic function (which will be discussed in more detail later): </a:t>
            </a:r>
          </a:p>
          <a:p>
            <a:r>
              <a:rPr lang="en-IN" dirty="0"/>
              <a:t>Magic commands come in two type: </a:t>
            </a:r>
          </a:p>
          <a:p>
            <a:pPr lvl="1"/>
            <a:r>
              <a:rPr lang="en-IN" dirty="0">
                <a:solidFill>
                  <a:srgbClr val="C00000"/>
                </a:solidFill>
              </a:rPr>
              <a:t>line magics</a:t>
            </a:r>
            <a:r>
              <a:rPr lang="en-IN" dirty="0"/>
              <a:t>, which are denoted by a single % prefix and operate on a single line of input,</a:t>
            </a:r>
          </a:p>
          <a:p>
            <a:pPr lvl="1"/>
            <a:r>
              <a:rPr lang="en-IN" dirty="0">
                <a:solidFill>
                  <a:srgbClr val="C00000"/>
                </a:solidFill>
              </a:rPr>
              <a:t>cell magics</a:t>
            </a:r>
            <a:r>
              <a:rPr lang="en-IN" dirty="0"/>
              <a:t>, which are denoted by a double %% prefix and operate on multiple lines of input. </a:t>
            </a:r>
          </a:p>
          <a:p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25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995CFC-1EEB-8D4D-80E5-BD09791F6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Command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xmlns="" id="{48BA38E3-46B6-4646-A9C8-44DE122E5C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94539"/>
              </p:ext>
            </p:extLst>
          </p:nvPr>
        </p:nvGraphicFramePr>
        <p:xfrm>
          <a:off x="370467" y="898223"/>
          <a:ext cx="11583640" cy="509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6684">
                  <a:extLst>
                    <a:ext uri="{9D8B030D-6E8A-4147-A177-3AD203B41FA5}">
                      <a16:colId xmlns:a16="http://schemas.microsoft.com/office/drawing/2014/main" xmlns="" val="1163265020"/>
                    </a:ext>
                  </a:extLst>
                </a:gridCol>
                <a:gridCol w="9656956">
                  <a:extLst>
                    <a:ext uri="{9D8B030D-6E8A-4147-A177-3AD203B41FA5}">
                      <a16:colId xmlns:a16="http://schemas.microsoft.com/office/drawing/2014/main" xmlns="" val="8767830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Command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37165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%</a:t>
                      </a:r>
                      <a:r>
                        <a:rPr lang="en-US" dirty="0" err="1"/>
                        <a:t>quickref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 the </a:t>
                      </a:r>
                      <a:r>
                        <a:rPr lang="en-I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IPython</a:t>
                      </a: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Quick Reference Card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9999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%magic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 detailed documentation for all of the available magic commands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48143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%debug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Enter the interactive debugger at the bottom of the last exception traceback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44003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%hist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Print command input (and optionally output) history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05910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r>
                        <a:rPr lang="en-I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pdb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Automatically enter debugger after any exception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68018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%paste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Execute preformatted Python code from clipboard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2743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r>
                        <a:rPr lang="en-I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cpaste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 a special prompt for manually pasting Python code to be executed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34378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%reset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Delete all variables/names defined in interactive namespace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1104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%page </a:t>
                      </a:r>
                      <a:r>
                        <a:rPr lang="en-IN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Pretty-print the object and display it through a pager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02670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%run </a:t>
                      </a:r>
                      <a:r>
                        <a:rPr lang="en-IN" sz="180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script.py</a:t>
                      </a:r>
                      <a:r>
                        <a:rPr lang="en-IN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Run a Python script inside </a:t>
                      </a:r>
                      <a:r>
                        <a:rPr lang="en-I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IPython</a:t>
                      </a: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16626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%time </a:t>
                      </a:r>
                      <a:r>
                        <a:rPr lang="en-IN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statement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Report the execution time of a single statement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6764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r>
                        <a:rPr lang="en-I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timeit</a:t>
                      </a: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statement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Run a statement multiple times to compute an ensemble average execution time; useful for timing code with very short execution time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77696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629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CA925EF2-D58F-4AC0-ACED-F747CC08D69F}"/>
              </a:ext>
            </a:extLst>
          </p:cNvPr>
          <p:cNvCxnSpPr>
            <a:cxnSpLocks/>
          </p:cNvCxnSpPr>
          <p:nvPr/>
        </p:nvCxnSpPr>
        <p:spPr>
          <a:xfrm>
            <a:off x="1191446" y="5063613"/>
            <a:ext cx="0" cy="17943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xmlns="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246540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DA2F9A4-6988-4274-8384-12496EC9D59D}"/>
              </a:ext>
            </a:extLst>
          </p:cNvPr>
          <p:cNvSpPr txBox="1"/>
          <p:nvPr/>
        </p:nvSpPr>
        <p:spPr>
          <a:xfrm>
            <a:off x="1458963" y="712385"/>
            <a:ext cx="9683957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Outline</a:t>
            </a:r>
            <a:endParaRPr lang="en-US" b="1" dirty="0"/>
          </a:p>
          <a:p>
            <a:endParaRPr lang="en-US" b="1" dirty="0"/>
          </a:p>
          <a:p>
            <a:pPr indent="446088">
              <a:buFont typeface="Wingdings" pitchFamily="2" charset="2"/>
              <a:buChar char="ü"/>
            </a:pPr>
            <a:r>
              <a:rPr lang="en-US" sz="2000" dirty="0"/>
              <a:t>Core competencies of a data scientist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000" dirty="0"/>
              <a:t>Creating the Data Science Pipeline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000" dirty="0"/>
              <a:t>Why Python?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000" dirty="0"/>
              <a:t>Understanding Python's Role in Data Science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000" dirty="0"/>
              <a:t>Considering Speed of Execution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000" dirty="0"/>
              <a:t>Using the Python Ecosystem for Data Science</a:t>
            </a:r>
          </a:p>
          <a:p>
            <a:pPr lvl="1" indent="446088">
              <a:buFont typeface="Wingdings" pitchFamily="2" charset="2"/>
              <a:buChar char="q"/>
            </a:pPr>
            <a:r>
              <a:rPr lang="en-US" sz="2000" dirty="0"/>
              <a:t>Performing fundamental scientific computing using </a:t>
            </a:r>
            <a:r>
              <a:rPr lang="en-US" sz="2000" b="1" dirty="0" err="1"/>
              <a:t>NumPy</a:t>
            </a:r>
            <a:endParaRPr lang="en-US" sz="2000" b="1" dirty="0"/>
          </a:p>
          <a:p>
            <a:pPr lvl="1" indent="446088">
              <a:buFont typeface="Wingdings" pitchFamily="2" charset="2"/>
              <a:buChar char="q"/>
            </a:pPr>
            <a:r>
              <a:rPr lang="en-US" sz="2000" dirty="0"/>
              <a:t>Performing data analysis using </a:t>
            </a:r>
            <a:r>
              <a:rPr lang="en-US" sz="2000" b="1" dirty="0"/>
              <a:t>pandas</a:t>
            </a:r>
          </a:p>
          <a:p>
            <a:pPr lvl="1" indent="446088">
              <a:buFont typeface="Wingdings" pitchFamily="2" charset="2"/>
              <a:buChar char="q"/>
            </a:pPr>
            <a:r>
              <a:rPr lang="en-US" sz="2000" dirty="0"/>
              <a:t>Accessing scientific tools using </a:t>
            </a:r>
            <a:r>
              <a:rPr lang="en-US" sz="2000" b="1" dirty="0" err="1"/>
              <a:t>SciPy</a:t>
            </a:r>
            <a:endParaRPr lang="en-US" sz="2000" b="1" dirty="0"/>
          </a:p>
          <a:p>
            <a:pPr lvl="1" indent="446088">
              <a:buFont typeface="Wingdings" pitchFamily="2" charset="2"/>
              <a:buChar char="q"/>
            </a:pPr>
            <a:r>
              <a:rPr lang="en-US" sz="2000" dirty="0"/>
              <a:t>Implementing machine learning using </a:t>
            </a:r>
            <a:r>
              <a:rPr lang="en-US" sz="2000" b="1" dirty="0" err="1"/>
              <a:t>Scikit</a:t>
            </a:r>
            <a:r>
              <a:rPr lang="en-US" sz="2000" b="1" dirty="0"/>
              <a:t>-learn</a:t>
            </a:r>
          </a:p>
          <a:p>
            <a:pPr lvl="1" indent="446088">
              <a:buFont typeface="Wingdings" pitchFamily="2" charset="2"/>
              <a:buChar char="q"/>
            </a:pPr>
            <a:r>
              <a:rPr lang="en-US" sz="2000" dirty="0"/>
              <a:t>Going for deep learning with </a:t>
            </a:r>
            <a:r>
              <a:rPr lang="en-US" sz="2000" b="1" dirty="0" err="1"/>
              <a:t>Keras</a:t>
            </a:r>
            <a:r>
              <a:rPr lang="en-US" sz="2000" dirty="0"/>
              <a:t> and </a:t>
            </a:r>
            <a:r>
              <a:rPr lang="en-US" sz="2000" b="1" dirty="0" err="1"/>
              <a:t>TensorFlow</a:t>
            </a:r>
            <a:endParaRPr lang="en-US" sz="2000" b="1" dirty="0"/>
          </a:p>
          <a:p>
            <a:pPr lvl="1" indent="446088">
              <a:buFont typeface="Wingdings" pitchFamily="2" charset="2"/>
              <a:buChar char="q"/>
            </a:pPr>
            <a:r>
              <a:rPr lang="en-US" sz="2000" dirty="0"/>
              <a:t>Plotting the data using </a:t>
            </a:r>
            <a:r>
              <a:rPr lang="en-US" sz="2000" b="1" dirty="0" err="1"/>
              <a:t>matplotlib</a:t>
            </a:r>
            <a:endParaRPr lang="en-US" sz="2000" b="1" dirty="0"/>
          </a:p>
          <a:p>
            <a:pPr lvl="1" indent="446088">
              <a:buFont typeface="Wingdings" pitchFamily="2" charset="2"/>
              <a:buChar char="q"/>
            </a:pPr>
            <a:r>
              <a:rPr lang="en-US" sz="2000" dirty="0"/>
              <a:t>Creating graphs with </a:t>
            </a:r>
            <a:r>
              <a:rPr lang="en-US" sz="2000" b="1" dirty="0" err="1"/>
              <a:t>NetworkX</a:t>
            </a:r>
            <a:endParaRPr lang="en-US" sz="2000" b="1" dirty="0"/>
          </a:p>
          <a:p>
            <a:pPr lvl="1" indent="446088">
              <a:buFont typeface="Wingdings" pitchFamily="2" charset="2"/>
              <a:buChar char="q"/>
            </a:pPr>
            <a:r>
              <a:rPr lang="en-US" sz="2000" dirty="0"/>
              <a:t>Parsing HTML documents using </a:t>
            </a:r>
            <a:r>
              <a:rPr lang="en-US" sz="2000" b="1" dirty="0"/>
              <a:t>Beautiful Soup</a:t>
            </a:r>
            <a:endParaRPr 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30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Core competencies of a data scientist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5"/>
            <a:ext cx="11929641" cy="5675578"/>
          </a:xfrm>
        </p:spPr>
        <p:txBody>
          <a:bodyPr/>
          <a:lstStyle/>
          <a:p>
            <a:r>
              <a:rPr lang="en-US" dirty="0"/>
              <a:t>The Data Scientist requires knowledge of vast range of skills to perform required tasks.</a:t>
            </a:r>
          </a:p>
          <a:p>
            <a:r>
              <a:rPr lang="en-IN" dirty="0"/>
              <a:t>Most of the times data scientists work in a team to provide the best results, </a:t>
            </a:r>
          </a:p>
          <a:p>
            <a:pPr lvl="1"/>
            <a:r>
              <a:rPr lang="en-IN" dirty="0"/>
              <a:t>for example someone who is good at gathering data might team up with an analyst and some gifted in presenting information.</a:t>
            </a:r>
            <a:endParaRPr lang="en-US" dirty="0"/>
          </a:p>
          <a:p>
            <a:pPr lvl="1"/>
            <a:r>
              <a:rPr lang="en-IN" dirty="0"/>
              <a:t>It would be hard to find a single person with all the required skills.</a:t>
            </a:r>
          </a:p>
          <a:p>
            <a:r>
              <a:rPr lang="en-IN" dirty="0"/>
              <a:t>Below are the areas in which a data scientist could find opportunity</a:t>
            </a:r>
          </a:p>
          <a:p>
            <a:pPr lvl="1"/>
            <a:r>
              <a:rPr lang="en-IN" dirty="0"/>
              <a:t>Data Capture :</a:t>
            </a:r>
          </a:p>
          <a:p>
            <a:pPr lvl="2"/>
            <a:r>
              <a:rPr lang="en-IN" dirty="0"/>
              <a:t>Managing data source (i.e. database, </a:t>
            </a:r>
            <a:r>
              <a:rPr lang="en-IN" dirty="0" err="1"/>
              <a:t>exel</a:t>
            </a:r>
            <a:r>
              <a:rPr lang="en-IN" dirty="0"/>
              <a:t>, </a:t>
            </a:r>
            <a:r>
              <a:rPr lang="en-IN" dirty="0" err="1"/>
              <a:t>pdf</a:t>
            </a:r>
            <a:r>
              <a:rPr lang="en-IN" dirty="0"/>
              <a:t>, text etc…)</a:t>
            </a:r>
          </a:p>
          <a:p>
            <a:pPr lvl="2"/>
            <a:r>
              <a:rPr lang="en-IN" dirty="0"/>
              <a:t>Converting the unstructured data to structured data.</a:t>
            </a:r>
          </a:p>
          <a:p>
            <a:pPr lvl="1"/>
            <a:r>
              <a:rPr lang="en-IN" dirty="0"/>
              <a:t>Analysis :</a:t>
            </a:r>
          </a:p>
          <a:p>
            <a:pPr lvl="2"/>
            <a:r>
              <a:rPr lang="en-IN" dirty="0"/>
              <a:t>Knowledge of basic statistical tools.</a:t>
            </a:r>
          </a:p>
          <a:p>
            <a:pPr lvl="2"/>
            <a:r>
              <a:rPr lang="en-IN" dirty="0"/>
              <a:t>Use of specialized math tricks and algorithms.</a:t>
            </a:r>
          </a:p>
          <a:p>
            <a:pPr lvl="1"/>
            <a:r>
              <a:rPr lang="en-IN" dirty="0"/>
              <a:t>Presentations :</a:t>
            </a:r>
          </a:p>
          <a:p>
            <a:pPr lvl="2"/>
            <a:r>
              <a:rPr lang="en-IN" dirty="0"/>
              <a:t>Provide graphical presentations of the pattern.</a:t>
            </a:r>
          </a:p>
          <a:p>
            <a:pPr lvl="2"/>
            <a:r>
              <a:rPr lang="en-IN" dirty="0"/>
              <a:t>Represent the results of the data analysis to the end users.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Creating the Data Science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Data science pipeline requires the data scientist to follow particular steps in the preparation, analysis and presentation of the data.</a:t>
            </a:r>
            <a:endParaRPr lang="en-US" dirty="0"/>
          </a:p>
          <a:p>
            <a:r>
              <a:rPr lang="en-IN" dirty="0"/>
              <a:t>General steps in the pipeline are</a:t>
            </a:r>
          </a:p>
          <a:p>
            <a:pPr lvl="1"/>
            <a:r>
              <a:rPr lang="en-IN" dirty="0"/>
              <a:t>Preparing the data</a:t>
            </a:r>
          </a:p>
          <a:p>
            <a:pPr lvl="2"/>
            <a:r>
              <a:rPr lang="en-IN" dirty="0"/>
              <a:t>The data we access from various sources may not come directly in the structured format.</a:t>
            </a:r>
          </a:p>
          <a:p>
            <a:pPr lvl="2"/>
            <a:r>
              <a:rPr lang="en-IN" dirty="0"/>
              <a:t>We need to transform the data in the structured format.</a:t>
            </a:r>
          </a:p>
          <a:p>
            <a:pPr lvl="2"/>
            <a:r>
              <a:rPr lang="en-IN" dirty="0"/>
              <a:t>Transformation may require changing data types, order in which data appears and even the creation of missing data</a:t>
            </a:r>
          </a:p>
          <a:p>
            <a:pPr lvl="1"/>
            <a:r>
              <a:rPr lang="en-IN" dirty="0"/>
              <a:t>Performing data analysis</a:t>
            </a:r>
          </a:p>
          <a:p>
            <a:pPr lvl="2"/>
            <a:r>
              <a:rPr lang="en-IN" dirty="0"/>
              <a:t>Results of the data analysis should be provable and consistent.</a:t>
            </a:r>
          </a:p>
          <a:p>
            <a:pPr lvl="2"/>
            <a:r>
              <a:rPr lang="en-IN" dirty="0"/>
              <a:t>Some time single approach may not provide the desired output, we need to use multiple algorithms to get the result.</a:t>
            </a:r>
          </a:p>
          <a:p>
            <a:pPr lvl="2"/>
            <a:r>
              <a:rPr lang="en-IN" dirty="0"/>
              <a:t>The use of trial and error is part of the data science art.</a:t>
            </a:r>
          </a:p>
          <a:p>
            <a:pPr lvl="1"/>
            <a:r>
              <a:rPr lang="en-IN" dirty="0"/>
              <a:t>Learning from data</a:t>
            </a:r>
          </a:p>
          <a:p>
            <a:pPr lvl="2"/>
            <a:r>
              <a:rPr lang="en-IN" dirty="0"/>
              <a:t>As we iterate through various statistical analysis methods and apply algorithms to detect patterns, we begin learning from the data.</a:t>
            </a:r>
          </a:p>
          <a:p>
            <a:pPr lvl="2"/>
            <a:r>
              <a:rPr lang="en-IN" dirty="0"/>
              <a:t>The data might not tell the story that you originally thought it would.</a:t>
            </a:r>
          </a:p>
          <a:p>
            <a:pPr lvl="1"/>
            <a:r>
              <a:rPr lang="en-IN" dirty="0"/>
              <a:t>Visualizing</a:t>
            </a:r>
          </a:p>
          <a:p>
            <a:pPr lvl="1"/>
            <a:r>
              <a:rPr lang="en-IN" dirty="0"/>
              <a:t>Obtaining insights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Python?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735848"/>
            <a:ext cx="11929641" cy="5866971"/>
          </a:xfrm>
        </p:spPr>
        <p:txBody>
          <a:bodyPr/>
          <a:lstStyle/>
          <a:p>
            <a:r>
              <a:rPr lang="en-IN" sz="2200" dirty="0"/>
              <a:t>Python is the vision of a single person, Guido van </a:t>
            </a:r>
            <a:r>
              <a:rPr lang="en-IN" sz="2200" dirty="0" err="1"/>
              <a:t>Rossum</a:t>
            </a:r>
            <a:r>
              <a:rPr lang="en-IN" sz="2200" dirty="0"/>
              <a:t>, Guido started the language in December 1989 as a replacement for the ABC language.</a:t>
            </a:r>
          </a:p>
          <a:p>
            <a:r>
              <a:rPr lang="en-IN" sz="2200" dirty="0"/>
              <a:t>However, it far exceeds the ability to create applications of all types, and in contrast to ABC, boasts four programming styles (programming paradigms)</a:t>
            </a:r>
          </a:p>
          <a:p>
            <a:pPr marL="628650" lvl="1"/>
            <a:r>
              <a:rPr lang="en-IN" dirty="0"/>
              <a:t>Functional : </a:t>
            </a:r>
          </a:p>
          <a:p>
            <a:pPr marL="962025" lvl="2"/>
            <a:r>
              <a:rPr lang="en-IN" dirty="0"/>
              <a:t>Treats every statements as a mathematical equation and avoids any form of state or mutable data</a:t>
            </a:r>
          </a:p>
          <a:p>
            <a:pPr marL="962025" lvl="2"/>
            <a:r>
              <a:rPr lang="en-IN" dirty="0"/>
              <a:t>The main advantage of this approach is having no side effects to consider.</a:t>
            </a:r>
          </a:p>
          <a:p>
            <a:pPr marL="962025" lvl="2"/>
            <a:r>
              <a:rPr lang="en-IN" dirty="0"/>
              <a:t>This coding style lends itself better than the others to parallel processing because there is no state to consider.</a:t>
            </a:r>
          </a:p>
          <a:p>
            <a:pPr marL="962025" lvl="2"/>
            <a:r>
              <a:rPr lang="en-IN" dirty="0"/>
              <a:t>Many developers prefer this coding style for recursion and for lambda calculus.</a:t>
            </a:r>
          </a:p>
          <a:p>
            <a:pPr marL="628650" lvl="1"/>
            <a:r>
              <a:rPr lang="en-IN" dirty="0"/>
              <a:t>Imperative :</a:t>
            </a:r>
          </a:p>
          <a:p>
            <a:pPr marL="962025" lvl="2"/>
            <a:r>
              <a:rPr lang="en-IN" dirty="0"/>
              <a:t>Performs computations as a direct change to program state. </a:t>
            </a:r>
          </a:p>
          <a:p>
            <a:pPr marL="962025" lvl="2"/>
            <a:r>
              <a:rPr lang="en-IN" dirty="0"/>
              <a:t>This style is especially useful when manipulating data structures and produces elegant but simple code.</a:t>
            </a:r>
          </a:p>
          <a:p>
            <a:pPr marL="628650" lvl="1"/>
            <a:r>
              <a:rPr lang="en-IN" dirty="0"/>
              <a:t>Object-oriented :</a:t>
            </a:r>
          </a:p>
          <a:p>
            <a:pPr marL="962025" lvl="2"/>
            <a:r>
              <a:rPr lang="en-IN" dirty="0"/>
              <a:t>Relies on data fields that are treated as objects and manipulated only through prescribed methods.</a:t>
            </a:r>
          </a:p>
          <a:p>
            <a:pPr marL="962025" lvl="2"/>
            <a:r>
              <a:rPr lang="en-IN" dirty="0"/>
              <a:t>Python doesn’t fully support this coding form because it can’t implement features such as data hiding.</a:t>
            </a:r>
          </a:p>
          <a:p>
            <a:pPr marL="962025" lvl="2"/>
            <a:r>
              <a:rPr lang="en-IN" dirty="0"/>
              <a:t>This is useful coding style for complex applications because it supports encapsulation and polymorphism.</a:t>
            </a:r>
          </a:p>
          <a:p>
            <a:pPr marL="628650" lvl="1"/>
            <a:r>
              <a:rPr lang="en-IN" dirty="0"/>
              <a:t>Procedural : </a:t>
            </a:r>
          </a:p>
          <a:p>
            <a:pPr marL="962025" lvl="2"/>
            <a:r>
              <a:rPr lang="en-IN" dirty="0"/>
              <a:t>Treats tasks as step-by-step iterations where common tasks are placed in functions that are called as needed.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Example for Different Coding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456EBDA-49A4-A843-A786-6989C63A54AA}"/>
              </a:ext>
            </a:extLst>
          </p:cNvPr>
          <p:cNvSpPr/>
          <p:nvPr/>
        </p:nvSpPr>
        <p:spPr>
          <a:xfrm>
            <a:off x="889632" y="1476147"/>
            <a:ext cx="4588456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import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functools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my_list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= [1, 2, 3, 4, 5]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def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add_it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(x, y):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return (x + y)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sum 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functools.reduce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add_it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my_list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print(sum)</a:t>
            </a:r>
            <a:endParaRPr lang="en-US" sz="1600" b="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5F9F4A0-4592-C04D-B2D0-0BF66A3BFA20}"/>
              </a:ext>
            </a:extLst>
          </p:cNvPr>
          <p:cNvSpPr/>
          <p:nvPr/>
        </p:nvSpPr>
        <p:spPr>
          <a:xfrm>
            <a:off x="389639" y="1476147"/>
            <a:ext cx="499993" cy="15696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xmlns="" id="{0336C271-A2A3-9445-9946-5006F0A250F4}"/>
              </a:ext>
            </a:extLst>
          </p:cNvPr>
          <p:cNvSpPr/>
          <p:nvPr/>
        </p:nvSpPr>
        <p:spPr>
          <a:xfrm>
            <a:off x="389639" y="1146963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functional.py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456EBDA-49A4-A843-A786-6989C63A54AA}"/>
              </a:ext>
            </a:extLst>
          </p:cNvPr>
          <p:cNvSpPr/>
          <p:nvPr/>
        </p:nvSpPr>
        <p:spPr>
          <a:xfrm>
            <a:off x="6666978" y="1476147"/>
            <a:ext cx="4588456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sum = 0</a:t>
            </a:r>
          </a:p>
          <a:p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for x in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my_list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sum += x</a:t>
            </a:r>
          </a:p>
          <a:p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print(sum)</a:t>
            </a:r>
            <a:endParaRPr lang="en-US" sz="1600" b="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5F9F4A0-4592-C04D-B2D0-0BF66A3BFA20}"/>
              </a:ext>
            </a:extLst>
          </p:cNvPr>
          <p:cNvSpPr/>
          <p:nvPr/>
        </p:nvSpPr>
        <p:spPr>
          <a:xfrm>
            <a:off x="6166985" y="1476147"/>
            <a:ext cx="499993" cy="15696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9" name="Rectangle: Top Corners Rounded 6">
            <a:extLst>
              <a:ext uri="{FF2B5EF4-FFF2-40B4-BE49-F238E27FC236}">
                <a16:creationId xmlns:a16="http://schemas.microsoft.com/office/drawing/2014/main" xmlns="" id="{0336C271-A2A3-9445-9946-5006F0A250F4}"/>
              </a:ext>
            </a:extLst>
          </p:cNvPr>
          <p:cNvSpPr/>
          <p:nvPr/>
        </p:nvSpPr>
        <p:spPr>
          <a:xfrm>
            <a:off x="6166985" y="1146963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imperative.py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D456EBDA-49A4-A843-A786-6989C63A54AA}"/>
              </a:ext>
            </a:extLst>
          </p:cNvPr>
          <p:cNvSpPr/>
          <p:nvPr/>
        </p:nvSpPr>
        <p:spPr>
          <a:xfrm>
            <a:off x="889632" y="4136419"/>
            <a:ext cx="4588456" cy="2062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class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ChangeList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(object):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def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__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init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__(self,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any_list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):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self.any_list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any_list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def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do_add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(self):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self.sum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= sum(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self.any_list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create_sum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ChangeList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my_list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create_sum.do_add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print(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create_sum.sum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</a:t>
            </a:r>
            <a:endParaRPr lang="en-US" sz="1600" b="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35F9F4A0-4592-C04D-B2D0-0BF66A3BFA20}"/>
              </a:ext>
            </a:extLst>
          </p:cNvPr>
          <p:cNvSpPr/>
          <p:nvPr/>
        </p:nvSpPr>
        <p:spPr>
          <a:xfrm>
            <a:off x="389639" y="4136419"/>
            <a:ext cx="499993" cy="20621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12" name="Rectangle: Top Corners Rounded 6">
            <a:extLst>
              <a:ext uri="{FF2B5EF4-FFF2-40B4-BE49-F238E27FC236}">
                <a16:creationId xmlns:a16="http://schemas.microsoft.com/office/drawing/2014/main" xmlns="" id="{0336C271-A2A3-9445-9946-5006F0A250F4}"/>
              </a:ext>
            </a:extLst>
          </p:cNvPr>
          <p:cNvSpPr/>
          <p:nvPr/>
        </p:nvSpPr>
        <p:spPr>
          <a:xfrm>
            <a:off x="389639" y="3807235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ObjectOriented.py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456EBDA-49A4-A843-A786-6989C63A54AA}"/>
              </a:ext>
            </a:extLst>
          </p:cNvPr>
          <p:cNvSpPr/>
          <p:nvPr/>
        </p:nvSpPr>
        <p:spPr>
          <a:xfrm>
            <a:off x="6666978" y="4136419"/>
            <a:ext cx="4588456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def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do_add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any_list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):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sum = 0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for x in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any_list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    sum += x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return sum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print(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do_add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my_list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))</a:t>
            </a:r>
            <a:endParaRPr lang="en-US" sz="1600" b="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35F9F4A0-4592-C04D-B2D0-0BF66A3BFA20}"/>
              </a:ext>
            </a:extLst>
          </p:cNvPr>
          <p:cNvSpPr/>
          <p:nvPr/>
        </p:nvSpPr>
        <p:spPr>
          <a:xfrm>
            <a:off x="6166985" y="4136419"/>
            <a:ext cx="499993" cy="15696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15" name="Rectangle: Top Corners Rounded 6">
            <a:extLst>
              <a:ext uri="{FF2B5EF4-FFF2-40B4-BE49-F238E27FC236}">
                <a16:creationId xmlns:a16="http://schemas.microsoft.com/office/drawing/2014/main" xmlns="" id="{0336C271-A2A3-9445-9946-5006F0A250F4}"/>
              </a:ext>
            </a:extLst>
          </p:cNvPr>
          <p:cNvSpPr/>
          <p:nvPr/>
        </p:nvSpPr>
        <p:spPr>
          <a:xfrm>
            <a:off x="6166985" y="3807235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procedural.py</a:t>
            </a:r>
          </a:p>
        </p:txBody>
      </p:sp>
    </p:spTree>
    <p:extLst>
      <p:ext uri="{BB962C8B-B14F-4D97-AF65-F5344CB8AC3E}">
        <p14:creationId xmlns:p14="http://schemas.microsoft.com/office/powerpoint/2010/main" val="967522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animBg="1"/>
      <p:bldP spid="6" grpId="0" animBg="1"/>
      <p:bldP spid="7" grpId="0" uiExpand="1" build="p" animBg="1"/>
      <p:bldP spid="8" grpId="0" animBg="1"/>
      <p:bldP spid="9" grpId="0" animBg="1"/>
      <p:bldP spid="10" grpId="0" uiExpand="1" build="p" animBg="1"/>
      <p:bldP spid="11" grpId="0" animBg="1"/>
      <p:bldP spid="12" grpId="0" animBg="1"/>
      <p:bldP spid="13" grpId="0" uiExpand="1" build="p" animBg="1"/>
      <p:bldP spid="14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Python's Role in Data Science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has a unique attribute and is easy to use when it comes to quantitative and analytical computing</a:t>
            </a:r>
          </a:p>
          <a:p>
            <a:r>
              <a:rPr lang="en-US" dirty="0"/>
              <a:t>Data Science Python is widely used and is a favorite tool along being a flexible and open sourced language.</a:t>
            </a:r>
          </a:p>
          <a:p>
            <a:r>
              <a:rPr lang="en-US" dirty="0"/>
              <a:t>Its massive libraries are used for data manipulation and are very easy to learn even for a beginner data analyst.</a:t>
            </a:r>
          </a:p>
          <a:p>
            <a:r>
              <a:rPr lang="en-US" dirty="0"/>
              <a:t>Apart from being an independent platform it also easily integrates with any existing infrastructure which can be used to solve the most complex problems.</a:t>
            </a:r>
          </a:p>
          <a:p>
            <a:r>
              <a:rPr lang="en-US" dirty="0"/>
              <a:t>Python is preferred over other data science tools because of following features,</a:t>
            </a:r>
          </a:p>
          <a:p>
            <a:pPr lvl="1"/>
            <a:r>
              <a:rPr lang="en-US" dirty="0"/>
              <a:t>Powerful and Easy to use</a:t>
            </a:r>
          </a:p>
          <a:p>
            <a:pPr lvl="1"/>
            <a:r>
              <a:rPr lang="en-IN" dirty="0"/>
              <a:t>Open Source</a:t>
            </a:r>
            <a:endParaRPr lang="en-US" dirty="0"/>
          </a:p>
          <a:p>
            <a:pPr lvl="1"/>
            <a:r>
              <a:rPr lang="en-US" dirty="0"/>
              <a:t>Choice of Libraries</a:t>
            </a:r>
          </a:p>
          <a:p>
            <a:pPr lvl="1"/>
            <a:r>
              <a:rPr lang="en-US" dirty="0"/>
              <a:t>Flexibility</a:t>
            </a:r>
          </a:p>
          <a:p>
            <a:pPr lvl="1"/>
            <a:r>
              <a:rPr lang="en-US" dirty="0"/>
              <a:t>Visualization and Graphics</a:t>
            </a:r>
          </a:p>
          <a:p>
            <a:pPr lvl="1"/>
            <a:r>
              <a:rPr lang="en-IN" dirty="0"/>
              <a:t>Well supported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Considering Speed of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Analysis takes considerable processing power.</a:t>
            </a:r>
          </a:p>
          <a:p>
            <a:r>
              <a:rPr lang="en-IN" dirty="0"/>
              <a:t>The dataset are so large that you can bog down even an incredibly powerful system.</a:t>
            </a:r>
          </a:p>
          <a:p>
            <a:r>
              <a:rPr lang="en-IN" dirty="0"/>
              <a:t>Following factors control the speed of execution for data science application</a:t>
            </a:r>
          </a:p>
          <a:p>
            <a:pPr lvl="1"/>
            <a:r>
              <a:rPr lang="en-IN" dirty="0"/>
              <a:t>Dataset Size</a:t>
            </a:r>
          </a:p>
          <a:p>
            <a:pPr lvl="1"/>
            <a:r>
              <a:rPr lang="en-IN" dirty="0"/>
              <a:t>Loading Technique</a:t>
            </a:r>
          </a:p>
          <a:p>
            <a:pPr lvl="1"/>
            <a:r>
              <a:rPr lang="en-IN" dirty="0"/>
              <a:t>Coding Style</a:t>
            </a:r>
          </a:p>
          <a:p>
            <a:pPr lvl="1"/>
            <a:r>
              <a:rPr lang="en-IN" dirty="0"/>
              <a:t>Machine capabilities</a:t>
            </a:r>
          </a:p>
          <a:p>
            <a:pPr lvl="1"/>
            <a:r>
              <a:rPr lang="en-IN" dirty="0"/>
              <a:t>Analysis Algorithm </a:t>
            </a:r>
          </a:p>
          <a:p>
            <a:r>
              <a:rPr lang="en-IN" dirty="0"/>
              <a:t>We will explore all factors in details in following couple of slides.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Considering Speed of Execution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Dataset size : </a:t>
            </a:r>
          </a:p>
          <a:p>
            <a:pPr lvl="1"/>
            <a:r>
              <a:rPr lang="en-IN" dirty="0"/>
              <a:t>Data science relies on huge datasets in many cases.</a:t>
            </a:r>
          </a:p>
          <a:p>
            <a:pPr lvl="1"/>
            <a:r>
              <a:rPr lang="en-IN" dirty="0"/>
              <a:t>The application type determines the size of dataset in part, but dataset size also relies on the size of the source data.</a:t>
            </a:r>
          </a:p>
          <a:p>
            <a:pPr lvl="1"/>
            <a:r>
              <a:rPr lang="en-IN" dirty="0"/>
              <a:t>Underestimating the effect of dataset size is deadly in data science applications, especially those that need to operate in real time (such as self-driving cars).</a:t>
            </a:r>
          </a:p>
          <a:p>
            <a:r>
              <a:rPr lang="en-IN" dirty="0"/>
              <a:t>Loading technique :</a:t>
            </a:r>
          </a:p>
          <a:p>
            <a:pPr lvl="1"/>
            <a:r>
              <a:rPr lang="en-IN" dirty="0"/>
              <a:t>The method we use to load data for analysis is critical, and we should always use the fastest one even if it means upgrading the hardware to do so.</a:t>
            </a:r>
          </a:p>
          <a:p>
            <a:pPr lvl="1"/>
            <a:r>
              <a:rPr lang="en-IN" dirty="0"/>
              <a:t>Working with data in memory is always faster than working with data stored on disk.</a:t>
            </a:r>
          </a:p>
          <a:p>
            <a:pPr lvl="1"/>
            <a:r>
              <a:rPr lang="en-IN" dirty="0"/>
              <a:t>Accessing local data is always faster than accessing it across a network.</a:t>
            </a:r>
          </a:p>
          <a:p>
            <a:pPr lvl="1"/>
            <a:r>
              <a:rPr lang="en-IN" dirty="0"/>
              <a:t>Performing data science tasks that rely on network is probably the slowest method of all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Considering Speed of Execution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Coding Style :</a:t>
            </a:r>
          </a:p>
          <a:p>
            <a:pPr lvl="1"/>
            <a:r>
              <a:rPr lang="en-IN" dirty="0"/>
              <a:t>Anyone can create a slow application using any programming language by employing coding techniques that don’t make the best use of programming language functionality.</a:t>
            </a:r>
          </a:p>
          <a:p>
            <a:pPr lvl="1"/>
            <a:r>
              <a:rPr lang="en-IN" dirty="0"/>
              <a:t>To create fast data science applications, you must use best-of-method coding techniques.</a:t>
            </a:r>
          </a:p>
          <a:p>
            <a:r>
              <a:rPr lang="en-IN" dirty="0"/>
              <a:t>Machine Capability :</a:t>
            </a:r>
          </a:p>
          <a:p>
            <a:pPr lvl="1"/>
            <a:r>
              <a:rPr lang="en-IN" dirty="0"/>
              <a:t>Running data science applications on a memory-constrained system with a slower processor is impossible.</a:t>
            </a:r>
          </a:p>
          <a:p>
            <a:pPr lvl="1"/>
            <a:r>
              <a:rPr lang="en-IN" dirty="0"/>
              <a:t>The system you use needs to have the best hardware you can afford.</a:t>
            </a:r>
          </a:p>
          <a:p>
            <a:pPr lvl="1"/>
            <a:r>
              <a:rPr lang="en-IN" dirty="0"/>
              <a:t>Given that data science applications are both processor and disk bound, you can’t really cut corners in any area and expect great results.</a:t>
            </a:r>
          </a:p>
          <a:p>
            <a:r>
              <a:rPr lang="en-IN" dirty="0"/>
              <a:t>Analysis Algorithm :</a:t>
            </a:r>
          </a:p>
          <a:p>
            <a:pPr lvl="1"/>
            <a:r>
              <a:rPr lang="en-IN" dirty="0"/>
              <a:t>The algorithm you use determines the kind of result you obtain and controls execution speed.</a:t>
            </a:r>
          </a:p>
          <a:p>
            <a:pPr lvl="1"/>
            <a:r>
              <a:rPr lang="en-IN" dirty="0"/>
              <a:t>We must experiment to find the best algorithm for particular dataset.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the Python Ecosystem for Data 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We need to load certain libraries in order to perform specific data science task in python.</a:t>
            </a:r>
          </a:p>
          <a:p>
            <a:r>
              <a:rPr lang="en-IN" dirty="0"/>
              <a:t>Following are the list of libraries which we are going to use in this subject.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Performing fundamental scientific computing using </a:t>
            </a:r>
            <a:r>
              <a:rPr lang="en-IN" b="1" dirty="0" err="1"/>
              <a:t>NumPy</a:t>
            </a:r>
            <a:endParaRPr lang="en-IN" b="1" dirty="0"/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Performing data analysis using </a:t>
            </a:r>
            <a:r>
              <a:rPr lang="en-IN" b="1" dirty="0"/>
              <a:t>pandas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Plotting the data using </a:t>
            </a:r>
            <a:r>
              <a:rPr lang="en-IN" b="1" dirty="0" err="1"/>
              <a:t>matplotlib</a:t>
            </a:r>
            <a:endParaRPr lang="en-IN" b="1" dirty="0"/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Accessing scientific tools using </a:t>
            </a:r>
            <a:r>
              <a:rPr lang="en-IN" b="1" dirty="0" err="1"/>
              <a:t>SciPy</a:t>
            </a:r>
            <a:endParaRPr lang="en-IN" b="1" dirty="0"/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Implementing machine learning using </a:t>
            </a:r>
            <a:r>
              <a:rPr lang="en-IN" b="1" dirty="0" err="1"/>
              <a:t>Scikit</a:t>
            </a:r>
            <a:r>
              <a:rPr lang="en-IN" b="1" dirty="0"/>
              <a:t>-learn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Going for deep learning with </a:t>
            </a:r>
            <a:r>
              <a:rPr lang="en-IN" b="1" dirty="0" err="1"/>
              <a:t>Keras</a:t>
            </a:r>
            <a:r>
              <a:rPr lang="en-IN" dirty="0"/>
              <a:t> and </a:t>
            </a:r>
            <a:r>
              <a:rPr lang="en-IN" b="1" dirty="0" err="1"/>
              <a:t>TensorFlow</a:t>
            </a:r>
            <a:endParaRPr lang="en-IN" b="1" dirty="0"/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Creating graphs with </a:t>
            </a:r>
            <a:r>
              <a:rPr lang="en-IN" b="1" dirty="0" err="1"/>
              <a:t>NetworkX</a:t>
            </a:r>
            <a:endParaRPr lang="en-IN" b="1" dirty="0"/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Parsing HTML documents using </a:t>
            </a:r>
            <a:r>
              <a:rPr lang="en-IN" b="1" dirty="0"/>
              <a:t>Beautiful Soup</a:t>
            </a:r>
          </a:p>
          <a:p>
            <a:pPr lvl="2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1) </a:t>
            </a:r>
            <a:r>
              <a:rPr lang="en-IN" dirty="0" err="1"/>
              <a:t>NumPy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NumPy</a:t>
            </a:r>
            <a:r>
              <a:rPr lang="en-IN" dirty="0"/>
              <a:t> is used to perform fundamental scientific computing.</a:t>
            </a:r>
          </a:p>
          <a:p>
            <a:r>
              <a:rPr lang="en-IN" dirty="0" err="1"/>
              <a:t>NumPy</a:t>
            </a:r>
            <a:r>
              <a:rPr lang="en-IN" dirty="0"/>
              <a:t> library provides the means for performing n-dimensional array manipulation, which is critical for data science work.</a:t>
            </a:r>
          </a:p>
          <a:p>
            <a:r>
              <a:rPr lang="en-IN" dirty="0" err="1"/>
              <a:t>NumPy</a:t>
            </a:r>
            <a:r>
              <a:rPr lang="en-IN" dirty="0"/>
              <a:t> provides functions that include support for linear algebra, Fourier transformation, random-number generation and many more..</a:t>
            </a:r>
          </a:p>
          <a:p>
            <a:pPr>
              <a:buNone/>
            </a:pPr>
            <a:r>
              <a:rPr lang="en-IN" dirty="0"/>
              <a:t>	Explore listing of functions at </a:t>
            </a:r>
            <a:r>
              <a:rPr lang="en-US" dirty="0">
                <a:hlinkClick r:id="rId2"/>
              </a:rPr>
              <a:t>https://numpy.org/doc/stable/reference/routines.html</a:t>
            </a:r>
            <a:endParaRPr lang="en-US" dirty="0"/>
          </a:p>
          <a:p>
            <a:pPr>
              <a:buNone/>
            </a:pPr>
            <a:endParaRPr lang="en-US" dirty="0"/>
          </a:p>
        </p:txBody>
      </p:sp>
      <p:pic>
        <p:nvPicPr>
          <p:cNvPr id="1026" name="Picture 2" descr="How to create NumPy arrays from scratch? - Towards Data Scienc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3797" y="3636335"/>
            <a:ext cx="7324406" cy="219732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4E2120-BFD3-1449-96C9-7B420B410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33C5F4A-A187-FB41-9FF0-885E4BBD1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Anaconda is a python and R distribution. It aims to provide everything you need (Python-wise) for data science "out of the box".</a:t>
            </a:r>
          </a:p>
          <a:p>
            <a:r>
              <a:rPr lang="en-IN" dirty="0"/>
              <a:t>Anaconda is a Python distribution that makes it easy to install Python plus a number of its most often used 3rd party libraries in a flexible way on a Windows or Linux machine.</a:t>
            </a:r>
            <a:endParaRPr lang="en-US" dirty="0"/>
          </a:p>
          <a:p>
            <a:r>
              <a:rPr lang="en-IN" dirty="0"/>
              <a:t>It includes:</a:t>
            </a:r>
          </a:p>
          <a:p>
            <a:pPr lvl="1"/>
            <a:r>
              <a:rPr lang="en-IN" dirty="0"/>
              <a:t>The core Python language</a:t>
            </a:r>
          </a:p>
          <a:p>
            <a:pPr lvl="1"/>
            <a:r>
              <a:rPr lang="en-IN" dirty="0"/>
              <a:t>100+ Python "packages" (libraries)</a:t>
            </a:r>
          </a:p>
          <a:p>
            <a:pPr lvl="1"/>
            <a:r>
              <a:rPr lang="en-IN" dirty="0"/>
              <a:t>Spyder (IDE/editor - like PyCharm) and </a:t>
            </a:r>
            <a:r>
              <a:rPr lang="en-IN" dirty="0" err="1"/>
              <a:t>Jupyter</a:t>
            </a:r>
            <a:endParaRPr lang="en-IN" dirty="0"/>
          </a:p>
          <a:p>
            <a:pPr lvl="1"/>
            <a:r>
              <a:rPr lang="en-IN" dirty="0" err="1"/>
              <a:t>conda</a:t>
            </a:r>
            <a:r>
              <a:rPr lang="en-IN" dirty="0"/>
              <a:t>, Anaconda's own package manager, used for updating Anaconda and packages.</a:t>
            </a:r>
          </a:p>
          <a:p>
            <a:r>
              <a:rPr lang="en-IN" dirty="0"/>
              <a:t>You can download anaconda navigator from link given below.</a:t>
            </a:r>
          </a:p>
          <a:p>
            <a:r>
              <a:rPr lang="en-IN" dirty="0">
                <a:hlinkClick r:id="rId2"/>
              </a:rPr>
              <a:t>https://www.anaconda.com/products/individual</a:t>
            </a:r>
            <a:endParaRPr lang="en-IN" dirty="0"/>
          </a:p>
          <a:p>
            <a:endParaRPr lang="en-IN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27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2) pandas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pandas is a fast, powerful, flexible and easy to use open source data analysis and manipulation tool, built on top of the Python programming language.</a:t>
            </a:r>
          </a:p>
          <a:p>
            <a:r>
              <a:rPr lang="en-US" dirty="0"/>
              <a:t>it offers data structures and operations for manipulating numerical tables and time series.</a:t>
            </a:r>
          </a:p>
          <a:p>
            <a:r>
              <a:rPr lang="en-IN" dirty="0"/>
              <a:t>The library is optimized to perform data science tasks especially fast and efficiently.</a:t>
            </a:r>
          </a:p>
          <a:p>
            <a:r>
              <a:rPr lang="en-IN" dirty="0"/>
              <a:t>The basic principle behind pandas is to provide data analysis and modelling support for Python that is similar to other languages such as R.</a:t>
            </a:r>
            <a:endParaRPr lang="en-US" dirty="0"/>
          </a:p>
        </p:txBody>
      </p:sp>
      <p:pic>
        <p:nvPicPr>
          <p:cNvPr id="35842" name="Picture 2" descr="pandas (software) - Wikipedi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3601" y="3625703"/>
            <a:ext cx="6364799" cy="25724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3) </a:t>
            </a:r>
            <a:r>
              <a:rPr lang="en-IN" dirty="0" err="1"/>
              <a:t>matplotlib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</a:t>
            </a:r>
            <a:r>
              <a:rPr lang="en-IN" dirty="0" err="1"/>
              <a:t>matplotlib</a:t>
            </a:r>
            <a:r>
              <a:rPr lang="en-IN" dirty="0"/>
              <a:t> library gives a MATLAB like interface for creating data presentations of the analysis.</a:t>
            </a:r>
          </a:p>
          <a:p>
            <a:r>
              <a:rPr lang="en-IN" dirty="0"/>
              <a:t>The library is initially limited to 2-D output, but it still provide means to express analysis graphically.</a:t>
            </a:r>
          </a:p>
          <a:p>
            <a:r>
              <a:rPr lang="en-IN" dirty="0"/>
              <a:t>Without this library we can not create output that people outside the data science community could easily understand.</a:t>
            </a:r>
            <a:endParaRPr lang="en-US" dirty="0"/>
          </a:p>
        </p:txBody>
      </p:sp>
      <p:pic>
        <p:nvPicPr>
          <p:cNvPr id="37890" name="Picture 2" descr="Matplotlib logo — Matplotlib 3.1.0 documentati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99323" y="4327451"/>
            <a:ext cx="5593355" cy="11186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4) </a:t>
            </a:r>
            <a:r>
              <a:rPr lang="en-IN" dirty="0" err="1"/>
              <a:t>SciPy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</a:t>
            </a:r>
            <a:r>
              <a:rPr lang="en-IN" dirty="0" err="1"/>
              <a:t>SciPy</a:t>
            </a:r>
            <a:r>
              <a:rPr lang="en-IN" dirty="0"/>
              <a:t> stack contains a host of other libraries that we can also download separately.</a:t>
            </a:r>
          </a:p>
          <a:p>
            <a:r>
              <a:rPr lang="en-IN" dirty="0"/>
              <a:t>These libraries provide support for mathematics, science and engineering.</a:t>
            </a:r>
          </a:p>
          <a:p>
            <a:r>
              <a:rPr lang="en-IN" dirty="0"/>
              <a:t>When we obtain </a:t>
            </a:r>
            <a:r>
              <a:rPr lang="en-IN" dirty="0" err="1"/>
              <a:t>SciPy</a:t>
            </a:r>
            <a:r>
              <a:rPr lang="en-IN" dirty="0"/>
              <a:t>, we get a set of libraries designed to work together to create applications of various sorts, these libraries are</a:t>
            </a:r>
          </a:p>
          <a:p>
            <a:pPr lvl="1"/>
            <a:r>
              <a:rPr lang="en-IN" dirty="0" err="1"/>
              <a:t>NumPy</a:t>
            </a:r>
            <a:endParaRPr lang="en-IN" dirty="0"/>
          </a:p>
          <a:p>
            <a:pPr lvl="1"/>
            <a:r>
              <a:rPr lang="en-IN" dirty="0"/>
              <a:t>Pandas</a:t>
            </a:r>
          </a:p>
          <a:p>
            <a:pPr lvl="1"/>
            <a:r>
              <a:rPr lang="en-IN" dirty="0" err="1"/>
              <a:t>matplotlib</a:t>
            </a:r>
            <a:endParaRPr lang="en-IN" dirty="0"/>
          </a:p>
          <a:p>
            <a:pPr lvl="1"/>
            <a:r>
              <a:rPr lang="en-IN" dirty="0" err="1"/>
              <a:t>Jupeter</a:t>
            </a:r>
            <a:endParaRPr lang="en-IN" dirty="0"/>
          </a:p>
          <a:p>
            <a:pPr lvl="1"/>
            <a:r>
              <a:rPr lang="en-IN" dirty="0" err="1"/>
              <a:t>Sympy</a:t>
            </a:r>
            <a:endParaRPr lang="en-IN" dirty="0"/>
          </a:p>
          <a:p>
            <a:pPr lvl="1"/>
            <a:r>
              <a:rPr lang="en-IN"/>
              <a:t>Etc…..</a:t>
            </a:r>
            <a:endParaRPr lang="en-IN" dirty="0"/>
          </a:p>
          <a:p>
            <a:pPr lvl="1"/>
            <a:endParaRPr lang="en-US" dirty="0"/>
          </a:p>
        </p:txBody>
      </p:sp>
      <p:pic>
        <p:nvPicPr>
          <p:cNvPr id="36866" name="Picture 2" descr="SciPy and NumPy - Full Stack Pyth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7669" y="4486940"/>
            <a:ext cx="4596662" cy="182635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5) </a:t>
            </a:r>
            <a:r>
              <a:rPr lang="en-IN" dirty="0" err="1"/>
              <a:t>Scikit</a:t>
            </a:r>
            <a:r>
              <a:rPr lang="en-IN" dirty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</a:t>
            </a:r>
            <a:r>
              <a:rPr lang="en-IN" dirty="0" err="1"/>
              <a:t>Scikit</a:t>
            </a:r>
            <a:r>
              <a:rPr lang="en-IN" dirty="0"/>
              <a:t>-learn library is one of many </a:t>
            </a:r>
            <a:r>
              <a:rPr lang="en-IN" dirty="0" err="1"/>
              <a:t>Scikit</a:t>
            </a:r>
            <a:r>
              <a:rPr lang="en-IN" dirty="0"/>
              <a:t> libraries that build on the capabilities provided by </a:t>
            </a:r>
            <a:r>
              <a:rPr lang="en-IN" dirty="0" err="1"/>
              <a:t>NumPy</a:t>
            </a:r>
            <a:r>
              <a:rPr lang="en-IN" dirty="0"/>
              <a:t> and </a:t>
            </a:r>
            <a:r>
              <a:rPr lang="en-IN" dirty="0" err="1"/>
              <a:t>SciPy</a:t>
            </a:r>
            <a:r>
              <a:rPr lang="en-IN" dirty="0"/>
              <a:t> to allow Python developers to perform domain specific tasks.</a:t>
            </a:r>
          </a:p>
          <a:p>
            <a:r>
              <a:rPr lang="en-IN" dirty="0" err="1"/>
              <a:t>Scikit</a:t>
            </a:r>
            <a:r>
              <a:rPr lang="en-IN" dirty="0"/>
              <a:t>-learn library focuses on data mining and data analysis, it provides access to following sort of functionality:</a:t>
            </a:r>
          </a:p>
          <a:p>
            <a:pPr lvl="1"/>
            <a:r>
              <a:rPr lang="en-IN" dirty="0"/>
              <a:t>Classification</a:t>
            </a:r>
          </a:p>
          <a:p>
            <a:pPr lvl="1"/>
            <a:r>
              <a:rPr lang="en-IN" dirty="0"/>
              <a:t>Regression</a:t>
            </a:r>
          </a:p>
          <a:p>
            <a:pPr lvl="1"/>
            <a:r>
              <a:rPr lang="en-IN" dirty="0"/>
              <a:t>Clustering</a:t>
            </a:r>
          </a:p>
          <a:p>
            <a:pPr lvl="1"/>
            <a:r>
              <a:rPr lang="en-IN" dirty="0"/>
              <a:t>Dimensionality reduction</a:t>
            </a:r>
          </a:p>
          <a:p>
            <a:pPr lvl="1"/>
            <a:r>
              <a:rPr lang="en-IN" dirty="0"/>
              <a:t>Model selection</a:t>
            </a:r>
          </a:p>
          <a:p>
            <a:pPr lvl="1"/>
            <a:r>
              <a:rPr lang="en-IN" dirty="0"/>
              <a:t>Pre-processing</a:t>
            </a:r>
          </a:p>
          <a:p>
            <a:r>
              <a:rPr lang="en-IN" dirty="0" err="1"/>
              <a:t>Scikit</a:t>
            </a:r>
            <a:r>
              <a:rPr lang="en-IN" dirty="0"/>
              <a:t>-learn is the most important library we are going to learn in this subject</a:t>
            </a:r>
            <a:endParaRPr lang="en-US" dirty="0"/>
          </a:p>
        </p:txBody>
      </p:sp>
      <p:pic>
        <p:nvPicPr>
          <p:cNvPr id="38914" name="Picture 2" descr="scikit-learn-logo - Analytics Vidhy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00425" y="4659755"/>
            <a:ext cx="5391150" cy="19240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6) </a:t>
            </a:r>
            <a:r>
              <a:rPr lang="en-IN" dirty="0" err="1"/>
              <a:t>Keras</a:t>
            </a:r>
            <a:r>
              <a:rPr lang="en-IN" dirty="0"/>
              <a:t> and </a:t>
            </a:r>
            <a:r>
              <a:rPr lang="en-IN" dirty="0" err="1"/>
              <a:t>TensorFlow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Keras</a:t>
            </a:r>
            <a:r>
              <a:rPr lang="en-IN" dirty="0"/>
              <a:t> is an application programming interface (API) that is used to train deep learning models.</a:t>
            </a:r>
          </a:p>
          <a:p>
            <a:r>
              <a:rPr lang="en-IN" dirty="0"/>
              <a:t>An API often specifies a model for doing something, but it doesn’t provide an implementation.</a:t>
            </a:r>
          </a:p>
          <a:p>
            <a:r>
              <a:rPr lang="en-IN" dirty="0" err="1"/>
              <a:t>TensorFlow</a:t>
            </a:r>
            <a:r>
              <a:rPr lang="en-IN" dirty="0"/>
              <a:t> is an implementation for the </a:t>
            </a:r>
            <a:r>
              <a:rPr lang="en-IN" dirty="0" err="1"/>
              <a:t>keras</a:t>
            </a:r>
            <a:r>
              <a:rPr lang="en-IN" dirty="0"/>
              <a:t>, there are many other implementations for the </a:t>
            </a:r>
            <a:r>
              <a:rPr lang="en-IN" dirty="0" err="1"/>
              <a:t>keras</a:t>
            </a:r>
            <a:r>
              <a:rPr lang="en-IN" dirty="0"/>
              <a:t> like</a:t>
            </a:r>
          </a:p>
          <a:p>
            <a:pPr lvl="1"/>
            <a:r>
              <a:rPr lang="en-IN" dirty="0"/>
              <a:t>Microsoft’s cognitive Toolkit, CNKT</a:t>
            </a:r>
          </a:p>
          <a:p>
            <a:pPr lvl="1"/>
            <a:r>
              <a:rPr lang="en-IN" dirty="0" err="1"/>
              <a:t>Theano</a:t>
            </a:r>
            <a:endParaRPr lang="en-IN" dirty="0"/>
          </a:p>
        </p:txBody>
      </p:sp>
      <p:pic>
        <p:nvPicPr>
          <p:cNvPr id="39938" name="Picture 2" descr="TensorFlow 1.0 vs 2.0, Part 3: tf.keras - AI³ | Theory, Practice 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7976" y="3874367"/>
            <a:ext cx="6796049" cy="20373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7) </a:t>
            </a:r>
            <a:r>
              <a:rPr lang="en-IN" dirty="0" err="1"/>
              <a:t>NetworkX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NetworkX</a:t>
            </a:r>
            <a:r>
              <a:rPr lang="en-US" dirty="0"/>
              <a:t> is a Python package for the creation, manipulation, and study of the structure, dynamics, and functions of complex networks (For example GPS setup to discover routes through city streets).</a:t>
            </a:r>
          </a:p>
          <a:p>
            <a:r>
              <a:rPr lang="en-IN" dirty="0" err="1"/>
              <a:t>NetworkX</a:t>
            </a:r>
            <a:r>
              <a:rPr lang="en-IN" dirty="0"/>
              <a:t> also provides the means to output the resulting analysis in a form that humans understand.</a:t>
            </a:r>
          </a:p>
          <a:p>
            <a:r>
              <a:rPr lang="en-IN" dirty="0"/>
              <a:t>Main advantage of using </a:t>
            </a:r>
            <a:r>
              <a:rPr lang="en-IN" dirty="0" err="1"/>
              <a:t>NetworkX</a:t>
            </a:r>
            <a:r>
              <a:rPr lang="en-IN" dirty="0"/>
              <a:t> is that nodes can be anything (including images) and edges can hold arbitrary data.</a:t>
            </a:r>
            <a:endParaRPr lang="en-US" dirty="0"/>
          </a:p>
        </p:txBody>
      </p:sp>
      <p:pic>
        <p:nvPicPr>
          <p:cNvPr id="40962" name="Picture 2" descr="NetworkX | Berkeley Institute for Data Scienc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91000" y="3862278"/>
            <a:ext cx="3810000" cy="21431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8) 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Beautiful Soup is a Python package for parsing HTML and XML documents.</a:t>
            </a:r>
          </a:p>
          <a:p>
            <a:r>
              <a:rPr lang="en-US" dirty="0"/>
              <a:t>It creates a parse tree for parsed pages that can be used to extract data from HTML, which is useful for web scraping.</a:t>
            </a:r>
          </a:p>
          <a:p>
            <a:endParaRPr lang="en-US" dirty="0"/>
          </a:p>
        </p:txBody>
      </p:sp>
      <p:pic>
        <p:nvPicPr>
          <p:cNvPr id="41986" name="Picture 2" descr="Beautiful Soup 4 | Funth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4909" y="3312048"/>
            <a:ext cx="6362183" cy="273606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8D63B5-0E03-984F-A499-608CA57E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step of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FB6325C-D364-B84E-9A9C-19EE36BD6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358935"/>
          </a:xfrm>
        </p:spPr>
        <p:txBody>
          <a:bodyPr/>
          <a:lstStyle/>
          <a:p>
            <a:r>
              <a:rPr lang="en-US" dirty="0">
                <a:solidFill>
                  <a:srgbClr val="C62827"/>
                </a:solidFill>
              </a:rPr>
              <a:t>Step – 1 </a:t>
            </a:r>
            <a:r>
              <a:rPr lang="en-US" b="1" dirty="0" err="1"/>
              <a:t>Downlaod</a:t>
            </a:r>
            <a:r>
              <a:rPr lang="en-US" b="1" dirty="0"/>
              <a:t> the anaconda from </a:t>
            </a:r>
            <a:r>
              <a:rPr lang="en-IN" dirty="0">
                <a:hlinkClick r:id="rId2"/>
              </a:rPr>
              <a:t>https://www.anaconda.com/products/individual</a:t>
            </a:r>
            <a:endParaRPr lang="en-US" dirty="0">
              <a:solidFill>
                <a:srgbClr val="C62827"/>
              </a:solidFill>
            </a:endParaRPr>
          </a:p>
          <a:p>
            <a:r>
              <a:rPr lang="en-US" dirty="0">
                <a:solidFill>
                  <a:srgbClr val="C62827"/>
                </a:solidFill>
              </a:rPr>
              <a:t>Step – 2 </a:t>
            </a:r>
            <a:r>
              <a:rPr lang="en-US" b="1" dirty="0"/>
              <a:t>Locate the downloaded copy of Anaconda on your system. </a:t>
            </a:r>
          </a:p>
          <a:p>
            <a:r>
              <a:rPr lang="en-US" dirty="0">
                <a:solidFill>
                  <a:srgbClr val="C62827"/>
                </a:solidFill>
              </a:rPr>
              <a:t>Step – 3 </a:t>
            </a:r>
            <a:r>
              <a:rPr lang="en-IN" b="1" dirty="0"/>
              <a:t>Double‐click the installation file. </a:t>
            </a:r>
          </a:p>
          <a:p>
            <a:endParaRPr lang="en-IN" b="1" dirty="0"/>
          </a:p>
          <a:p>
            <a:endParaRPr lang="en-IN" b="1" dirty="0"/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020253B-A5D3-2447-A207-DAED30513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77" y="2332309"/>
            <a:ext cx="5025792" cy="389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E6F4CE7-378B-3440-AA2D-A6403D26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step of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A4F0E16-8DA6-D14E-94AE-35B433FDD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62827"/>
                </a:solidFill>
              </a:rPr>
              <a:t>Step – 4 </a:t>
            </a:r>
            <a:r>
              <a:rPr lang="en-IN" b="1" dirty="0"/>
              <a:t>Click I Agree if you agree to the licensing agreement. </a:t>
            </a:r>
            <a:endParaRPr lang="en-IN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B2DE506-416A-3E40-8471-4932089F0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137" y="1413477"/>
            <a:ext cx="5901938" cy="458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8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C3A3EC-D0F7-3B4B-B07F-25732F6A2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step of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FE8B52D-5531-0F4A-BD03-7B6BDF7D5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62827"/>
                </a:solidFill>
              </a:rPr>
              <a:t>Step – 5 </a:t>
            </a:r>
            <a:r>
              <a:rPr lang="en-IN" b="1" dirty="0"/>
              <a:t>Choose one of the installation types and then click Next. </a:t>
            </a:r>
            <a:endParaRPr lang="en-IN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8408929-9D51-1548-B20E-50B4B8931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86" y="1464428"/>
            <a:ext cx="6233533" cy="487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7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1F1AF4-196A-F841-8E5F-FC990AE7A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step of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D6AB5F6-C512-3443-A2F6-7F890B80F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62827"/>
                </a:solidFill>
              </a:rPr>
              <a:t>Step – 6 </a:t>
            </a:r>
            <a:r>
              <a:rPr lang="en-IN" b="1" dirty="0"/>
              <a:t>Choose an installation location (if necessary) and then click Next. </a:t>
            </a:r>
            <a:endParaRPr lang="en-IN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BC0BC13-EDF9-FC4B-A566-B27341FAA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716" y="1523475"/>
            <a:ext cx="5932139" cy="458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09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D591F4-3BB4-954B-B35F-E1C805980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step of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C35F441-361B-E64D-9CC5-F4B505EC6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62827"/>
                </a:solidFill>
              </a:rPr>
              <a:t>Step – 7 </a:t>
            </a:r>
            <a:r>
              <a:rPr lang="en-IN" b="1" dirty="0"/>
              <a:t>Change the advanced installation options (if necessary) and then click Install. </a:t>
            </a:r>
            <a:endParaRPr lang="en-IN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79C34F1-A015-B844-B68B-9F03E8716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69" y="1669507"/>
            <a:ext cx="5549677" cy="43218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B709B2F-F008-134F-82E9-AA086464F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138" y="1669507"/>
            <a:ext cx="5311124" cy="412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7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368606-63DA-8646-BE21-86415F886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step of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5DF9E5F-E36F-D44B-BE7A-34AFD1910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62827"/>
                </a:solidFill>
              </a:rPr>
              <a:t>Step – 8 </a:t>
            </a:r>
            <a:r>
              <a:rPr lang="en-US" b="1" dirty="0"/>
              <a:t>Installation completed successfully.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3115777-B464-214D-AF2B-A16E22D63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58" y="1378328"/>
            <a:ext cx="6501161" cy="504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2794</TotalTime>
  <Words>2644</Words>
  <Application>Microsoft Office PowerPoint</Application>
  <PresentationFormat>Widescreen</PresentationFormat>
  <Paragraphs>412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Segoe UI Black</vt:lpstr>
      <vt:lpstr>Calibri</vt:lpstr>
      <vt:lpstr>Menlo</vt:lpstr>
      <vt:lpstr>Wingdings</vt:lpstr>
      <vt:lpstr>Wingdings 3</vt:lpstr>
      <vt:lpstr>Arial</vt:lpstr>
      <vt:lpstr>Consolas</vt:lpstr>
      <vt:lpstr>Roboto Condensed Light</vt:lpstr>
      <vt:lpstr>Roboto Condensed</vt:lpstr>
      <vt:lpstr>Wingdings 2</vt:lpstr>
      <vt:lpstr>Office Theme</vt:lpstr>
      <vt:lpstr>Unit-02  Data Science  &amp; Python</vt:lpstr>
      <vt:lpstr>PowerPoint Presentation</vt:lpstr>
      <vt:lpstr>Anaconda</vt:lpstr>
      <vt:lpstr>Installation step of anaconda</vt:lpstr>
      <vt:lpstr>Installation step of anaconda</vt:lpstr>
      <vt:lpstr>Installation step of anaconda</vt:lpstr>
      <vt:lpstr>Installation step of anaconda</vt:lpstr>
      <vt:lpstr>Installation step of anaconda</vt:lpstr>
      <vt:lpstr>Installation step of anaconda</vt:lpstr>
      <vt:lpstr>Conda</vt:lpstr>
      <vt:lpstr>Conda</vt:lpstr>
      <vt:lpstr>Conda vs pip</vt:lpstr>
      <vt:lpstr>Integrated Development Environments (IDEs) and Text Editors </vt:lpstr>
      <vt:lpstr>IPython  </vt:lpstr>
      <vt:lpstr>Running the Jupyter Notebook </vt:lpstr>
      <vt:lpstr>Introspection</vt:lpstr>
      <vt:lpstr>The %run Command </vt:lpstr>
      <vt:lpstr>Magic Command</vt:lpstr>
      <vt:lpstr>Magic Command</vt:lpstr>
      <vt:lpstr>Core competencies of a data scientist</vt:lpstr>
      <vt:lpstr>Creating the Data Science Pipeline</vt:lpstr>
      <vt:lpstr>Why Python?</vt:lpstr>
      <vt:lpstr>One Example for Different Coding Style</vt:lpstr>
      <vt:lpstr>Understanding Python's Role in Data Science</vt:lpstr>
      <vt:lpstr>Considering Speed of Execution</vt:lpstr>
      <vt:lpstr>Considering Speed of Execution (Cont.)</vt:lpstr>
      <vt:lpstr>Considering Speed of Execution (Cont.)</vt:lpstr>
      <vt:lpstr>Using the Python Ecosystem for Data Science</vt:lpstr>
      <vt:lpstr>1) NumPy</vt:lpstr>
      <vt:lpstr>2) pandas</vt:lpstr>
      <vt:lpstr>3) matplotlib</vt:lpstr>
      <vt:lpstr>4) SciPy</vt:lpstr>
      <vt:lpstr>5) Scikit-learn</vt:lpstr>
      <vt:lpstr>6) Keras and TensorFlow</vt:lpstr>
      <vt:lpstr>7) NetworkX</vt:lpstr>
      <vt:lpstr>8) Beautiful Soup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Microsoft account</cp:lastModifiedBy>
  <cp:revision>625</cp:revision>
  <dcterms:created xsi:type="dcterms:W3CDTF">2020-05-01T05:09:15Z</dcterms:created>
  <dcterms:modified xsi:type="dcterms:W3CDTF">2022-09-08T13:11:20Z</dcterms:modified>
</cp:coreProperties>
</file>